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67" r:id="rId4"/>
    <p:sldId id="258" r:id="rId5"/>
    <p:sldId id="269" r:id="rId6"/>
    <p:sldId id="268" r:id="rId7"/>
    <p:sldId id="265" r:id="rId8"/>
    <p:sldId id="270" r:id="rId9"/>
    <p:sldId id="271" r:id="rId10"/>
    <p:sldId id="260" r:id="rId11"/>
    <p:sldId id="261" r:id="rId12"/>
    <p:sldId id="272" r:id="rId13"/>
    <p:sldId id="273" r:id="rId14"/>
    <p:sldId id="259" r:id="rId15"/>
    <p:sldId id="263" r:id="rId16"/>
    <p:sldId id="264" r:id="rId17"/>
    <p:sldId id="274" r:id="rId18"/>
    <p:sldId id="262" r:id="rId19"/>
    <p:sldId id="266"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94659"/>
  </p:normalViewPr>
  <p:slideViewPr>
    <p:cSldViewPr snapToGrid="0">
      <p:cViewPr varScale="1">
        <p:scale>
          <a:sx n="109" d="100"/>
          <a:sy n="109" d="100"/>
        </p:scale>
        <p:origin x="6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38B80-AEE1-4B9F-8BC9-4531300288E9}" type="datetimeFigureOut">
              <a:rPr lang="en-US" smtClean="0"/>
              <a:t>7/28/2020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FF549-E210-4F5E-95C8-22F04E6FBA05}" type="slidenum">
              <a:rPr lang="en-US" smtClean="0"/>
              <a:t>‹#›</a:t>
            </a:fld>
            <a:endParaRPr lang="en-US"/>
          </a:p>
        </p:txBody>
      </p:sp>
    </p:spTree>
    <p:extLst>
      <p:ext uri="{BB962C8B-B14F-4D97-AF65-F5344CB8AC3E}">
        <p14:creationId xmlns:p14="http://schemas.microsoft.com/office/powerpoint/2010/main" val="421796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westga.edu/administration/vpaa/iea/assets/docs/grading_vs_assessment_of_learning_outcomes_whats_the_difference.pdf"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www.nwccu.org/accreditation/standards-policies/standards/"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nwccu.org/accreditation/standards-policies/standard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amzn.to/2SBADH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weber.edu/ie/Results/Department_Results.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louisville.edu/delphi/resources/-/files/resources/pages/Blooms-Taxonomy-Handout.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hope you can see that your impact is far-reaching</a:t>
            </a:r>
            <a:r>
              <a:rPr lang="en-US" baseline="0" dirty="0"/>
              <a:t> and goes beyond your immediate classroom.</a:t>
            </a:r>
            <a:endParaRPr lang="en-US" dirty="0"/>
          </a:p>
        </p:txBody>
      </p:sp>
      <p:sp>
        <p:nvSpPr>
          <p:cNvPr id="4" name="Slide Number Placeholder 3"/>
          <p:cNvSpPr>
            <a:spLocks noGrp="1"/>
          </p:cNvSpPr>
          <p:nvPr>
            <p:ph type="sldNum" sz="quarter" idx="10"/>
          </p:nvPr>
        </p:nvSpPr>
        <p:spPr/>
        <p:txBody>
          <a:bodyPr/>
          <a:lstStyle/>
          <a:p>
            <a:fld id="{B8EFF549-E210-4F5E-95C8-22F04E6FBA05}" type="slidenum">
              <a:rPr lang="en-US" smtClean="0"/>
              <a:t>3</a:t>
            </a:fld>
            <a:endParaRPr lang="en-US"/>
          </a:p>
        </p:txBody>
      </p:sp>
    </p:spTree>
    <p:extLst>
      <p:ext uri="{BB962C8B-B14F-4D97-AF65-F5344CB8AC3E}">
        <p14:creationId xmlns:p14="http://schemas.microsoft.com/office/powerpoint/2010/main" val="2247490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Grading</a:t>
            </a:r>
            <a:r>
              <a:rPr lang="en-US" baseline="0" dirty="0"/>
              <a:t> vs Assessment of Learning Outcomes: What’s the Difference?</a:t>
            </a:r>
            <a:br>
              <a:rPr lang="en-US" baseline="0" dirty="0"/>
            </a:br>
            <a:r>
              <a:rPr lang="en-US" dirty="0">
                <a:hlinkClick r:id="rId3"/>
              </a:rPr>
              <a:t>https://www.westga.edu/administration/vpaa/iea/assets/docs/grading_vs_assessment_of_learning_outcomes_whats_the_difference.pdf</a:t>
            </a:r>
            <a:endParaRPr lang="en-US" dirty="0"/>
          </a:p>
          <a:p>
            <a:r>
              <a:rPr lang="en-US" dirty="0"/>
              <a:t>NWCCU 2020 Accreditation Standards:</a:t>
            </a:r>
            <a:br>
              <a:rPr lang="en-US" dirty="0"/>
            </a:br>
            <a:r>
              <a:rPr lang="en-US" dirty="0">
                <a:hlinkClick r:id="rId4"/>
              </a:rPr>
              <a:t>https://www.nwccu.org/accreditation/standards-policies/standards/</a:t>
            </a:r>
            <a:endParaRPr lang="en-US" dirty="0"/>
          </a:p>
        </p:txBody>
      </p:sp>
      <p:sp>
        <p:nvSpPr>
          <p:cNvPr id="4" name="Slide Number Placeholder 3"/>
          <p:cNvSpPr>
            <a:spLocks noGrp="1"/>
          </p:cNvSpPr>
          <p:nvPr>
            <p:ph type="sldNum" sz="quarter" idx="10"/>
          </p:nvPr>
        </p:nvSpPr>
        <p:spPr/>
        <p:txBody>
          <a:bodyPr/>
          <a:lstStyle/>
          <a:p>
            <a:fld id="{B8EFF549-E210-4F5E-95C8-22F04E6FBA05}" type="slidenum">
              <a:rPr lang="en-US" smtClean="0"/>
              <a:t>14</a:t>
            </a:fld>
            <a:endParaRPr lang="en-US"/>
          </a:p>
        </p:txBody>
      </p:sp>
    </p:spTree>
    <p:extLst>
      <p:ext uri="{BB962C8B-B14F-4D97-AF65-F5344CB8AC3E}">
        <p14:creationId xmlns:p14="http://schemas.microsoft.com/office/powerpoint/2010/main" val="2941248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Without assessment at the outcome level, it might be easy to overlook this deficiency. But wait, what if</a:t>
            </a:r>
            <a:r>
              <a:rPr lang="en-US" baseline="0" dirty="0"/>
              <a:t> you are teaching pilots and outcome 1 is ‘takeoff’ and outcome 2 is ‘landing’. Now you have a problem. More realistically, maybe outcome 1 is using a specific analysis tool, while outcome 2 is identifying the appropriate analysis tool.</a:t>
            </a:r>
          </a:p>
          <a:p>
            <a:r>
              <a:rPr lang="en-US" baseline="0" dirty="0"/>
              <a:t>\</a:t>
            </a:r>
            <a:endParaRPr lang="en-US" dirty="0"/>
          </a:p>
        </p:txBody>
      </p:sp>
      <p:sp>
        <p:nvSpPr>
          <p:cNvPr id="4" name="Slide Number Placeholder 3"/>
          <p:cNvSpPr>
            <a:spLocks noGrp="1"/>
          </p:cNvSpPr>
          <p:nvPr>
            <p:ph type="sldNum" sz="quarter" idx="10"/>
          </p:nvPr>
        </p:nvSpPr>
        <p:spPr/>
        <p:txBody>
          <a:bodyPr/>
          <a:lstStyle/>
          <a:p>
            <a:fld id="{B8EFF549-E210-4F5E-95C8-22F04E6FBA05}" type="slidenum">
              <a:rPr lang="en-US" smtClean="0"/>
              <a:t>16</a:t>
            </a:fld>
            <a:endParaRPr lang="en-US"/>
          </a:p>
        </p:txBody>
      </p:sp>
    </p:spTree>
    <p:extLst>
      <p:ext uri="{BB962C8B-B14F-4D97-AF65-F5344CB8AC3E}">
        <p14:creationId xmlns:p14="http://schemas.microsoft.com/office/powerpoint/2010/main" val="340577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has become a key aspect</a:t>
            </a:r>
            <a:r>
              <a:rPr lang="en-US" baseline="0" dirty="0"/>
              <a:t> of our regional accreditation process. Revised standards went into place in January of 2020 and several of them specifically address the role of faculty in identifying and assessing student learning outcomes, at both the program and the institutional level. For additional information, please see </a:t>
            </a:r>
            <a:r>
              <a:rPr lang="en-US" dirty="0">
                <a:hlinkClick r:id="rId3"/>
              </a:rPr>
              <a:t>https://www.nwccu.org/accreditation/standards-policies/standards/</a:t>
            </a:r>
            <a:endParaRPr lang="en-US" dirty="0"/>
          </a:p>
        </p:txBody>
      </p:sp>
      <p:sp>
        <p:nvSpPr>
          <p:cNvPr id="4" name="Slide Number Placeholder 3"/>
          <p:cNvSpPr>
            <a:spLocks noGrp="1"/>
          </p:cNvSpPr>
          <p:nvPr>
            <p:ph type="sldNum" sz="quarter" idx="10"/>
          </p:nvPr>
        </p:nvSpPr>
        <p:spPr/>
        <p:txBody>
          <a:bodyPr/>
          <a:lstStyle/>
          <a:p>
            <a:fld id="{B8EFF549-E210-4F5E-95C8-22F04E6FBA05}" type="slidenum">
              <a:rPr lang="en-US" smtClean="0"/>
              <a:t>4</a:t>
            </a:fld>
            <a:endParaRPr lang="en-US"/>
          </a:p>
        </p:txBody>
      </p:sp>
    </p:spTree>
    <p:extLst>
      <p:ext uri="{BB962C8B-B14F-4D97-AF65-F5344CB8AC3E}">
        <p14:creationId xmlns:p14="http://schemas.microsoft.com/office/powerpoint/2010/main" val="2418150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like this graphic</a:t>
            </a:r>
            <a:r>
              <a:rPr lang="en-US" baseline="0" dirty="0"/>
              <a:t> because it so well represents the iterative process that teaching is.  Each aspect informs and is informed by the other. And then there are all the situational factors that come up…. Like….. </a:t>
            </a:r>
            <a:r>
              <a:rPr lang="en-US" dirty="0"/>
              <a:t>Assessment</a:t>
            </a:r>
            <a:r>
              <a:rPr lang="en-US" baseline="0" dirty="0"/>
              <a:t> is a part of a bigger picture, but too often it’s an afterthought. </a:t>
            </a:r>
            <a:endParaRPr lang="en-US" dirty="0"/>
          </a:p>
        </p:txBody>
      </p:sp>
      <p:sp>
        <p:nvSpPr>
          <p:cNvPr id="4" name="Slide Number Placeholder 3"/>
          <p:cNvSpPr>
            <a:spLocks noGrp="1"/>
          </p:cNvSpPr>
          <p:nvPr>
            <p:ph type="sldNum" sz="quarter" idx="10"/>
          </p:nvPr>
        </p:nvSpPr>
        <p:spPr/>
        <p:txBody>
          <a:bodyPr/>
          <a:lstStyle/>
          <a:p>
            <a:fld id="{B8EFF549-E210-4F5E-95C8-22F04E6FBA05}" type="slidenum">
              <a:rPr lang="en-US" smtClean="0"/>
              <a:t>5</a:t>
            </a:fld>
            <a:endParaRPr lang="en-US"/>
          </a:p>
        </p:txBody>
      </p:sp>
    </p:spTree>
    <p:extLst>
      <p:ext uri="{BB962C8B-B14F-4D97-AF65-F5344CB8AC3E}">
        <p14:creationId xmlns:p14="http://schemas.microsoft.com/office/powerpoint/2010/main" val="3797654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sng" kern="1200" dirty="0">
                <a:solidFill>
                  <a:schemeClr val="tx1"/>
                </a:solidFill>
                <a:effectLst/>
                <a:latin typeface="+mn-lt"/>
                <a:ea typeface="+mn-ea"/>
                <a:cs typeface="+mn-cs"/>
                <a:hlinkClick r:id="rId3"/>
              </a:rPr>
              <a:t>Understanding by Design</a:t>
            </a:r>
            <a:r>
              <a:rPr lang="en-US" sz="1200" b="0" i="0" kern="1200" dirty="0">
                <a:solidFill>
                  <a:schemeClr val="tx1"/>
                </a:solidFill>
                <a:effectLst/>
                <a:latin typeface="+mn-lt"/>
                <a:ea typeface="+mn-ea"/>
                <a:cs typeface="+mn-cs"/>
              </a:rPr>
              <a:t>, Grant Wiggins and Jay </a:t>
            </a:r>
            <a:r>
              <a:rPr lang="en-US" sz="1200" b="0" i="0" kern="1200" dirty="0" err="1">
                <a:solidFill>
                  <a:schemeClr val="tx1"/>
                </a:solidFill>
                <a:effectLst/>
                <a:latin typeface="+mn-lt"/>
                <a:ea typeface="+mn-ea"/>
                <a:cs typeface="+mn-cs"/>
              </a:rPr>
              <a:t>McTighe</a:t>
            </a:r>
            <a:r>
              <a:rPr lang="en-US" sz="1200" b="0" i="0" kern="1200" dirty="0">
                <a:solidFill>
                  <a:schemeClr val="tx1"/>
                </a:solidFill>
                <a:effectLst/>
                <a:latin typeface="+mn-lt"/>
                <a:ea typeface="+mn-ea"/>
                <a:cs typeface="+mn-cs"/>
              </a:rPr>
              <a:t>, 1998</a:t>
            </a:r>
            <a:endParaRPr lang="en-US" dirty="0"/>
          </a:p>
        </p:txBody>
      </p:sp>
      <p:sp>
        <p:nvSpPr>
          <p:cNvPr id="4" name="Slide Number Placeholder 3"/>
          <p:cNvSpPr>
            <a:spLocks noGrp="1"/>
          </p:cNvSpPr>
          <p:nvPr>
            <p:ph type="sldNum" sz="quarter" idx="10"/>
          </p:nvPr>
        </p:nvSpPr>
        <p:spPr/>
        <p:txBody>
          <a:bodyPr/>
          <a:lstStyle/>
          <a:p>
            <a:fld id="{B8EFF549-E210-4F5E-95C8-22F04E6FBA05}" type="slidenum">
              <a:rPr lang="en-US" smtClean="0"/>
              <a:t>6</a:t>
            </a:fld>
            <a:endParaRPr lang="en-US"/>
          </a:p>
        </p:txBody>
      </p:sp>
    </p:spTree>
    <p:extLst>
      <p:ext uri="{BB962C8B-B14F-4D97-AF65-F5344CB8AC3E}">
        <p14:creationId xmlns:p14="http://schemas.microsoft.com/office/powerpoint/2010/main" val="2421676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https://www.weber.edu/ie/Results/Department_Results.html</a:t>
            </a:r>
            <a:endParaRPr lang="en-US" dirty="0"/>
          </a:p>
          <a:p>
            <a:r>
              <a:rPr lang="en-US" dirty="0"/>
              <a:t>Give</a:t>
            </a:r>
            <a:r>
              <a:rPr lang="en-US" baseline="0" dirty="0"/>
              <a:t> participants time to find their program outcomes and curriculum grid</a:t>
            </a:r>
            <a:endParaRPr lang="en-US" dirty="0"/>
          </a:p>
        </p:txBody>
      </p:sp>
      <p:sp>
        <p:nvSpPr>
          <p:cNvPr id="4" name="Slide Number Placeholder 3"/>
          <p:cNvSpPr>
            <a:spLocks noGrp="1"/>
          </p:cNvSpPr>
          <p:nvPr>
            <p:ph type="sldNum" sz="quarter" idx="10"/>
          </p:nvPr>
        </p:nvSpPr>
        <p:spPr/>
        <p:txBody>
          <a:bodyPr/>
          <a:lstStyle/>
          <a:p>
            <a:fld id="{B8EFF549-E210-4F5E-95C8-22F04E6FBA05}" type="slidenum">
              <a:rPr lang="en-US" smtClean="0"/>
              <a:t>7</a:t>
            </a:fld>
            <a:endParaRPr lang="en-US"/>
          </a:p>
        </p:txBody>
      </p:sp>
    </p:spTree>
    <p:extLst>
      <p:ext uri="{BB962C8B-B14F-4D97-AF65-F5344CB8AC3E}">
        <p14:creationId xmlns:p14="http://schemas.microsoft.com/office/powerpoint/2010/main" val="1666964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program outcome</a:t>
            </a:r>
            <a:r>
              <a:rPr lang="en-US" baseline="0" dirty="0"/>
              <a:t> will be addressed at multiple points within your curriculum; the course-level outcomes that align with the program outcome will vary with the course and will likely become more sophisticated as students progress through the program. For example, a program outcome around ‘problem-solving skills’ will have an aligned course-level outcome in Physics 2210 that may be very different from the course-level outcome in Physics 4610.</a:t>
            </a:r>
            <a:endParaRPr lang="en-US" dirty="0"/>
          </a:p>
        </p:txBody>
      </p:sp>
      <p:sp>
        <p:nvSpPr>
          <p:cNvPr id="4" name="Slide Number Placeholder 3"/>
          <p:cNvSpPr>
            <a:spLocks noGrp="1"/>
          </p:cNvSpPr>
          <p:nvPr>
            <p:ph type="sldNum" sz="quarter" idx="10"/>
          </p:nvPr>
        </p:nvSpPr>
        <p:spPr/>
        <p:txBody>
          <a:bodyPr/>
          <a:lstStyle/>
          <a:p>
            <a:fld id="{B8EFF549-E210-4F5E-95C8-22F04E6FBA05}" type="slidenum">
              <a:rPr lang="en-US" smtClean="0"/>
              <a:t>8</a:t>
            </a:fld>
            <a:endParaRPr lang="en-US"/>
          </a:p>
        </p:txBody>
      </p:sp>
    </p:spTree>
    <p:extLst>
      <p:ext uri="{BB962C8B-B14F-4D97-AF65-F5344CB8AC3E}">
        <p14:creationId xmlns:p14="http://schemas.microsoft.com/office/powerpoint/2010/main" val="1466378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Bloom’s Taxonomy</a:t>
            </a:r>
            <a:r>
              <a:rPr lang="en-US" baseline="0" dirty="0"/>
              <a:t> to Align Assessment:</a:t>
            </a:r>
          </a:p>
          <a:p>
            <a:r>
              <a:rPr lang="en-US" dirty="0">
                <a:hlinkClick r:id="rId3"/>
              </a:rPr>
              <a:t>http://louisville.edu/delphi/resources/-/files/resources/pages/Blooms-Taxonomy-Handout.pdf</a:t>
            </a:r>
            <a:endParaRPr lang="en-US" dirty="0"/>
          </a:p>
        </p:txBody>
      </p:sp>
      <p:sp>
        <p:nvSpPr>
          <p:cNvPr id="4" name="Slide Number Placeholder 3"/>
          <p:cNvSpPr>
            <a:spLocks noGrp="1"/>
          </p:cNvSpPr>
          <p:nvPr>
            <p:ph type="sldNum" sz="quarter" idx="10"/>
          </p:nvPr>
        </p:nvSpPr>
        <p:spPr/>
        <p:txBody>
          <a:bodyPr/>
          <a:lstStyle/>
          <a:p>
            <a:fld id="{B8EFF549-E210-4F5E-95C8-22F04E6FBA05}" type="slidenum">
              <a:rPr lang="en-US" smtClean="0"/>
              <a:t>10</a:t>
            </a:fld>
            <a:endParaRPr lang="en-US"/>
          </a:p>
        </p:txBody>
      </p:sp>
    </p:spTree>
    <p:extLst>
      <p:ext uri="{BB962C8B-B14F-4D97-AF65-F5344CB8AC3E}">
        <p14:creationId xmlns:p14="http://schemas.microsoft.com/office/powerpoint/2010/main" val="584097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EFF549-E210-4F5E-95C8-22F04E6FBA05}" type="slidenum">
              <a:rPr lang="en-US" smtClean="0"/>
              <a:t>12</a:t>
            </a:fld>
            <a:endParaRPr lang="en-US"/>
          </a:p>
        </p:txBody>
      </p:sp>
    </p:spTree>
    <p:extLst>
      <p:ext uri="{BB962C8B-B14F-4D97-AF65-F5344CB8AC3E}">
        <p14:creationId xmlns:p14="http://schemas.microsoft.com/office/powerpoint/2010/main" val="2324781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direct and indirect evidence</a:t>
            </a:r>
          </a:p>
        </p:txBody>
      </p:sp>
      <p:sp>
        <p:nvSpPr>
          <p:cNvPr id="4" name="Slide Number Placeholder 3"/>
          <p:cNvSpPr>
            <a:spLocks noGrp="1"/>
          </p:cNvSpPr>
          <p:nvPr>
            <p:ph type="sldNum" sz="quarter" idx="10"/>
          </p:nvPr>
        </p:nvSpPr>
        <p:spPr/>
        <p:txBody>
          <a:bodyPr/>
          <a:lstStyle/>
          <a:p>
            <a:fld id="{B8EFF549-E210-4F5E-95C8-22F04E6FBA05}" type="slidenum">
              <a:rPr lang="en-US" smtClean="0"/>
              <a:t>13</a:t>
            </a:fld>
            <a:endParaRPr lang="en-US"/>
          </a:p>
        </p:txBody>
      </p:sp>
    </p:spTree>
    <p:extLst>
      <p:ext uri="{BB962C8B-B14F-4D97-AF65-F5344CB8AC3E}">
        <p14:creationId xmlns:p14="http://schemas.microsoft.com/office/powerpoint/2010/main" val="2704621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E60E24-0913-4D02-9E2A-3225EA9DDA6C}"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D1F13-B374-44CD-9182-0F6139EF9A7D}" type="slidenum">
              <a:rPr lang="en-US" smtClean="0"/>
              <a:t>‹#›</a:t>
            </a:fld>
            <a:endParaRPr lang="en-US"/>
          </a:p>
        </p:txBody>
      </p:sp>
    </p:spTree>
    <p:extLst>
      <p:ext uri="{BB962C8B-B14F-4D97-AF65-F5344CB8AC3E}">
        <p14:creationId xmlns:p14="http://schemas.microsoft.com/office/powerpoint/2010/main" val="160843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E60E24-0913-4D02-9E2A-3225EA9DDA6C}"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D1F13-B374-44CD-9182-0F6139EF9A7D}" type="slidenum">
              <a:rPr lang="en-US" smtClean="0"/>
              <a:t>‹#›</a:t>
            </a:fld>
            <a:endParaRPr lang="en-US"/>
          </a:p>
        </p:txBody>
      </p:sp>
    </p:spTree>
    <p:extLst>
      <p:ext uri="{BB962C8B-B14F-4D97-AF65-F5344CB8AC3E}">
        <p14:creationId xmlns:p14="http://schemas.microsoft.com/office/powerpoint/2010/main" val="2895561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E60E24-0913-4D02-9E2A-3225EA9DDA6C}"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D1F13-B374-44CD-9182-0F6139EF9A7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49175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E60E24-0913-4D02-9E2A-3225EA9DDA6C}"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D1F13-B374-44CD-9182-0F6139EF9A7D}" type="slidenum">
              <a:rPr lang="en-US" smtClean="0"/>
              <a:t>‹#›</a:t>
            </a:fld>
            <a:endParaRPr lang="en-US"/>
          </a:p>
        </p:txBody>
      </p:sp>
    </p:spTree>
    <p:extLst>
      <p:ext uri="{BB962C8B-B14F-4D97-AF65-F5344CB8AC3E}">
        <p14:creationId xmlns:p14="http://schemas.microsoft.com/office/powerpoint/2010/main" val="3504525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E60E24-0913-4D02-9E2A-3225EA9DDA6C}"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D1F13-B374-44CD-9182-0F6139EF9A7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14956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E60E24-0913-4D02-9E2A-3225EA9DDA6C}"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D1F13-B374-44CD-9182-0F6139EF9A7D}" type="slidenum">
              <a:rPr lang="en-US" smtClean="0"/>
              <a:t>‹#›</a:t>
            </a:fld>
            <a:endParaRPr lang="en-US"/>
          </a:p>
        </p:txBody>
      </p:sp>
    </p:spTree>
    <p:extLst>
      <p:ext uri="{BB962C8B-B14F-4D97-AF65-F5344CB8AC3E}">
        <p14:creationId xmlns:p14="http://schemas.microsoft.com/office/powerpoint/2010/main" val="780880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E60E24-0913-4D02-9E2A-3225EA9DDA6C}"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D1F13-B374-44CD-9182-0F6139EF9A7D}" type="slidenum">
              <a:rPr lang="en-US" smtClean="0"/>
              <a:t>‹#›</a:t>
            </a:fld>
            <a:endParaRPr lang="en-US"/>
          </a:p>
        </p:txBody>
      </p:sp>
    </p:spTree>
    <p:extLst>
      <p:ext uri="{BB962C8B-B14F-4D97-AF65-F5344CB8AC3E}">
        <p14:creationId xmlns:p14="http://schemas.microsoft.com/office/powerpoint/2010/main" val="3489758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E60E24-0913-4D02-9E2A-3225EA9DDA6C}"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D1F13-B374-44CD-9182-0F6139EF9A7D}" type="slidenum">
              <a:rPr lang="en-US" smtClean="0"/>
              <a:t>‹#›</a:t>
            </a:fld>
            <a:endParaRPr lang="en-US"/>
          </a:p>
        </p:txBody>
      </p:sp>
    </p:spTree>
    <p:extLst>
      <p:ext uri="{BB962C8B-B14F-4D97-AF65-F5344CB8AC3E}">
        <p14:creationId xmlns:p14="http://schemas.microsoft.com/office/powerpoint/2010/main" val="217276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E60E24-0913-4D02-9E2A-3225EA9DDA6C}"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D1F13-B374-44CD-9182-0F6139EF9A7D}" type="slidenum">
              <a:rPr lang="en-US" smtClean="0"/>
              <a:t>‹#›</a:t>
            </a:fld>
            <a:endParaRPr lang="en-US"/>
          </a:p>
        </p:txBody>
      </p:sp>
    </p:spTree>
    <p:extLst>
      <p:ext uri="{BB962C8B-B14F-4D97-AF65-F5344CB8AC3E}">
        <p14:creationId xmlns:p14="http://schemas.microsoft.com/office/powerpoint/2010/main" val="2282852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E60E24-0913-4D02-9E2A-3225EA9DDA6C}"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D1F13-B374-44CD-9182-0F6139EF9A7D}" type="slidenum">
              <a:rPr lang="en-US" smtClean="0"/>
              <a:t>‹#›</a:t>
            </a:fld>
            <a:endParaRPr lang="en-US"/>
          </a:p>
        </p:txBody>
      </p:sp>
    </p:spTree>
    <p:extLst>
      <p:ext uri="{BB962C8B-B14F-4D97-AF65-F5344CB8AC3E}">
        <p14:creationId xmlns:p14="http://schemas.microsoft.com/office/powerpoint/2010/main" val="1055909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E60E24-0913-4D02-9E2A-3225EA9DDA6C}"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D1F13-B374-44CD-9182-0F6139EF9A7D}" type="slidenum">
              <a:rPr lang="en-US" smtClean="0"/>
              <a:t>‹#›</a:t>
            </a:fld>
            <a:endParaRPr lang="en-US"/>
          </a:p>
        </p:txBody>
      </p:sp>
    </p:spTree>
    <p:extLst>
      <p:ext uri="{BB962C8B-B14F-4D97-AF65-F5344CB8AC3E}">
        <p14:creationId xmlns:p14="http://schemas.microsoft.com/office/powerpoint/2010/main" val="65541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E60E24-0913-4D02-9E2A-3225EA9DDA6C}" type="datetimeFigureOut">
              <a:rPr lang="en-US" smtClean="0"/>
              <a:t>7/28/2020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D1F13-B374-44CD-9182-0F6139EF9A7D}" type="slidenum">
              <a:rPr lang="en-US" smtClean="0"/>
              <a:t>‹#›</a:t>
            </a:fld>
            <a:endParaRPr lang="en-US"/>
          </a:p>
        </p:txBody>
      </p:sp>
    </p:spTree>
    <p:extLst>
      <p:ext uri="{BB962C8B-B14F-4D97-AF65-F5344CB8AC3E}">
        <p14:creationId xmlns:p14="http://schemas.microsoft.com/office/powerpoint/2010/main" val="3384469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E60E24-0913-4D02-9E2A-3225EA9DDA6C}" type="datetimeFigureOut">
              <a:rPr lang="en-US" smtClean="0"/>
              <a:t>7/28/2020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D1F13-B374-44CD-9182-0F6139EF9A7D}" type="slidenum">
              <a:rPr lang="en-US" smtClean="0"/>
              <a:t>‹#›</a:t>
            </a:fld>
            <a:endParaRPr lang="en-US"/>
          </a:p>
        </p:txBody>
      </p:sp>
    </p:spTree>
    <p:extLst>
      <p:ext uri="{BB962C8B-B14F-4D97-AF65-F5344CB8AC3E}">
        <p14:creationId xmlns:p14="http://schemas.microsoft.com/office/powerpoint/2010/main" val="170165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60E24-0913-4D02-9E2A-3225EA9DDA6C}" type="datetimeFigureOut">
              <a:rPr lang="en-US" smtClean="0"/>
              <a:t>7/28/2020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D1F13-B374-44CD-9182-0F6139EF9A7D}" type="slidenum">
              <a:rPr lang="en-US" smtClean="0"/>
              <a:t>‹#›</a:t>
            </a:fld>
            <a:endParaRPr lang="en-US"/>
          </a:p>
        </p:txBody>
      </p:sp>
    </p:spTree>
    <p:extLst>
      <p:ext uri="{BB962C8B-B14F-4D97-AF65-F5344CB8AC3E}">
        <p14:creationId xmlns:p14="http://schemas.microsoft.com/office/powerpoint/2010/main" val="3379896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E60E24-0913-4D02-9E2A-3225EA9DDA6C}"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D1F13-B374-44CD-9182-0F6139EF9A7D}" type="slidenum">
              <a:rPr lang="en-US" smtClean="0"/>
              <a:t>‹#›</a:t>
            </a:fld>
            <a:endParaRPr lang="en-US"/>
          </a:p>
        </p:txBody>
      </p:sp>
    </p:spTree>
    <p:extLst>
      <p:ext uri="{BB962C8B-B14F-4D97-AF65-F5344CB8AC3E}">
        <p14:creationId xmlns:p14="http://schemas.microsoft.com/office/powerpoint/2010/main" val="3693161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CE60E24-0913-4D02-9E2A-3225EA9DDA6C}"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D1F13-B374-44CD-9182-0F6139EF9A7D}" type="slidenum">
              <a:rPr lang="en-US" smtClean="0"/>
              <a:t>‹#›</a:t>
            </a:fld>
            <a:endParaRPr lang="en-US"/>
          </a:p>
        </p:txBody>
      </p:sp>
    </p:spTree>
    <p:extLst>
      <p:ext uri="{BB962C8B-B14F-4D97-AF65-F5344CB8AC3E}">
        <p14:creationId xmlns:p14="http://schemas.microsoft.com/office/powerpoint/2010/main" val="78738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E60E24-0913-4D02-9E2A-3225EA9DDA6C}" type="datetimeFigureOut">
              <a:rPr lang="en-US" smtClean="0"/>
              <a:t>7/28/2020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78D1F13-B374-44CD-9182-0F6139EF9A7D}" type="slidenum">
              <a:rPr lang="en-US" smtClean="0"/>
              <a:t>‹#›</a:t>
            </a:fld>
            <a:endParaRPr lang="en-US"/>
          </a:p>
        </p:txBody>
      </p:sp>
    </p:spTree>
    <p:extLst>
      <p:ext uri="{BB962C8B-B14F-4D97-AF65-F5344CB8AC3E}">
        <p14:creationId xmlns:p14="http://schemas.microsoft.com/office/powerpoint/2010/main" val="27165948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niklason@weber.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Outcomes &amp; Assessment</a:t>
            </a:r>
          </a:p>
        </p:txBody>
      </p:sp>
      <p:sp>
        <p:nvSpPr>
          <p:cNvPr id="3" name="Subtitle 2"/>
          <p:cNvSpPr>
            <a:spLocks noGrp="1"/>
          </p:cNvSpPr>
          <p:nvPr>
            <p:ph type="subTitle" idx="1"/>
          </p:nvPr>
        </p:nvSpPr>
        <p:spPr>
          <a:xfrm>
            <a:off x="518746" y="4050833"/>
            <a:ext cx="8755257" cy="1096899"/>
          </a:xfrm>
        </p:spPr>
        <p:txBody>
          <a:bodyPr>
            <a:normAutofit/>
          </a:bodyPr>
          <a:lstStyle/>
          <a:p>
            <a:r>
              <a:rPr lang="en-US" dirty="0"/>
              <a:t>Assessing Student Learning to Support Continuous Improvement and Accreditation</a:t>
            </a:r>
            <a:br>
              <a:rPr lang="en-US" dirty="0"/>
            </a:br>
            <a:r>
              <a:rPr lang="en-US" dirty="0"/>
              <a:t>An introduction for the New Faculty Academy, Summer 2020</a:t>
            </a:r>
            <a:br>
              <a:rPr lang="en-US" dirty="0"/>
            </a:br>
            <a:r>
              <a:rPr lang="en-US" dirty="0"/>
              <a:t>Gail </a:t>
            </a:r>
            <a:r>
              <a:rPr lang="en-US" dirty="0" err="1"/>
              <a:t>Niklason</a:t>
            </a:r>
            <a:r>
              <a:rPr lang="en-US" dirty="0"/>
              <a:t> (</a:t>
            </a:r>
            <a:r>
              <a:rPr lang="en-US" dirty="0">
                <a:hlinkClick r:id="rId2"/>
              </a:rPr>
              <a:t>gniklason@weber.edu</a:t>
            </a:r>
            <a:r>
              <a:rPr lang="en-US"/>
              <a:t>), </a:t>
            </a:r>
            <a:r>
              <a:rPr lang="en-US" dirty="0"/>
              <a:t>Office of Institutional Effectiveness</a:t>
            </a:r>
          </a:p>
        </p:txBody>
      </p:sp>
    </p:spTree>
    <p:extLst>
      <p:ext uri="{BB962C8B-B14F-4D97-AF65-F5344CB8AC3E}">
        <p14:creationId xmlns:p14="http://schemas.microsoft.com/office/powerpoint/2010/main" val="4247653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567" y="609600"/>
            <a:ext cx="8760435" cy="755737"/>
          </a:xfrm>
        </p:spPr>
        <p:txBody>
          <a:bodyPr>
            <a:normAutofit fontScale="90000"/>
          </a:bodyPr>
          <a:lstStyle/>
          <a:p>
            <a:r>
              <a:rPr lang="en-US" dirty="0"/>
              <a:t>Aligning Outcomes, Activities, and Assessment</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a:stretch>
            <a:fillRect/>
          </a:stretch>
        </p:blipFill>
        <p:spPr>
          <a:xfrm>
            <a:off x="677334" y="2160588"/>
            <a:ext cx="9118019" cy="2636880"/>
          </a:xfrm>
          <a:prstGeom prst="rect">
            <a:avLst/>
          </a:prstGeom>
        </p:spPr>
      </p:pic>
    </p:spTree>
    <p:extLst>
      <p:ext uri="{BB962C8B-B14F-4D97-AF65-F5344CB8AC3E}">
        <p14:creationId xmlns:p14="http://schemas.microsoft.com/office/powerpoint/2010/main" val="4070141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Alignment example:</a:t>
            </a:r>
          </a:p>
        </p:txBody>
      </p:sp>
      <p:pic>
        <p:nvPicPr>
          <p:cNvPr id="4" name="Content Placeholder 3"/>
          <p:cNvPicPr>
            <a:picLocks noGrp="1" noChangeAspect="1"/>
          </p:cNvPicPr>
          <p:nvPr>
            <p:ph idx="1"/>
          </p:nvPr>
        </p:nvPicPr>
        <p:blipFill>
          <a:blip r:embed="rId2"/>
          <a:stretch>
            <a:fillRect/>
          </a:stretch>
        </p:blipFill>
        <p:spPr>
          <a:xfrm>
            <a:off x="332757" y="1834166"/>
            <a:ext cx="9413176" cy="3163719"/>
          </a:xfrm>
          <a:prstGeom prst="rect">
            <a:avLst/>
          </a:prstGeom>
        </p:spPr>
      </p:pic>
    </p:spTree>
    <p:extLst>
      <p:ext uri="{BB962C8B-B14F-4D97-AF65-F5344CB8AC3E}">
        <p14:creationId xmlns:p14="http://schemas.microsoft.com/office/powerpoint/2010/main" val="2289586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62320" cy="1320800"/>
          </a:xfrm>
        </p:spPr>
        <p:txBody>
          <a:bodyPr/>
          <a:lstStyle/>
          <a:p>
            <a:r>
              <a:rPr lang="en-US" dirty="0"/>
              <a:t>Match the assessment to the learning goal</a:t>
            </a:r>
          </a:p>
        </p:txBody>
      </p:sp>
      <p:sp>
        <p:nvSpPr>
          <p:cNvPr id="3" name="Content Placeholder 2"/>
          <p:cNvSpPr>
            <a:spLocks noGrp="1"/>
          </p:cNvSpPr>
          <p:nvPr>
            <p:ph idx="1"/>
          </p:nvPr>
        </p:nvSpPr>
        <p:spPr>
          <a:xfrm>
            <a:off x="677334" y="1553920"/>
            <a:ext cx="8596668" cy="3880773"/>
          </a:xfrm>
        </p:spPr>
        <p:txBody>
          <a:bodyPr/>
          <a:lstStyle/>
          <a:p>
            <a:r>
              <a:rPr lang="en-US" sz="2400" dirty="0"/>
              <a:t>If the learning goal is ‘knowledge &amp; conceptual understanding’ use scores on objective tests created with test blueprints that map questions to course outcomes.</a:t>
            </a:r>
          </a:p>
          <a:p>
            <a:r>
              <a:rPr lang="en-US" sz="2400" dirty="0"/>
              <a:t>If the learning goal is ‘thinking &amp; performance skills’ use various learning activities (papers, projects, performances, portfolios, etc.) that are assessed with rubrics.</a:t>
            </a:r>
          </a:p>
          <a:p>
            <a:r>
              <a:rPr lang="en-US" sz="2400" dirty="0"/>
              <a:t>If the learning goal is ‘attitudes &amp; values’ use reflective writing that is assessed with a qualitative analysis.</a:t>
            </a:r>
          </a:p>
          <a:p>
            <a:endParaRPr lang="en-US" dirty="0"/>
          </a:p>
        </p:txBody>
      </p:sp>
      <p:sp>
        <p:nvSpPr>
          <p:cNvPr id="4" name="TextBox 3"/>
          <p:cNvSpPr txBox="1"/>
          <p:nvPr/>
        </p:nvSpPr>
        <p:spPr>
          <a:xfrm>
            <a:off x="571500" y="6040315"/>
            <a:ext cx="7174523" cy="553998"/>
          </a:xfrm>
          <a:prstGeom prst="rect">
            <a:avLst/>
          </a:prstGeom>
          <a:noFill/>
        </p:spPr>
        <p:txBody>
          <a:bodyPr wrap="square" rtlCol="0">
            <a:spAutoFit/>
          </a:bodyPr>
          <a:lstStyle/>
          <a:p>
            <a:r>
              <a:rPr lang="en-US" sz="1200" dirty="0"/>
              <a:t>Attribution: Linda </a:t>
            </a:r>
            <a:r>
              <a:rPr lang="en-US" sz="1200" dirty="0" err="1"/>
              <a:t>Suskie</a:t>
            </a:r>
            <a:r>
              <a:rPr lang="en-US" sz="1200" dirty="0"/>
              <a:t>; Higher Education Assessment Consultant – June 2019</a:t>
            </a:r>
          </a:p>
          <a:p>
            <a:endParaRPr lang="en-US" dirty="0"/>
          </a:p>
        </p:txBody>
      </p:sp>
    </p:spTree>
    <p:extLst>
      <p:ext uri="{BB962C8B-B14F-4D97-AF65-F5344CB8AC3E}">
        <p14:creationId xmlns:p14="http://schemas.microsoft.com/office/powerpoint/2010/main" val="1609944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Gathering, Interpreting, and Reporting</a:t>
            </a:r>
          </a:p>
        </p:txBody>
      </p:sp>
      <p:sp>
        <p:nvSpPr>
          <p:cNvPr id="3" name="Content Placeholder 2"/>
          <p:cNvSpPr>
            <a:spLocks noGrp="1"/>
          </p:cNvSpPr>
          <p:nvPr>
            <p:ph idx="1"/>
          </p:nvPr>
        </p:nvSpPr>
        <p:spPr>
          <a:xfrm>
            <a:off x="677334" y="1441939"/>
            <a:ext cx="8596668" cy="4976446"/>
          </a:xfrm>
        </p:spPr>
        <p:txBody>
          <a:bodyPr>
            <a:normAutofit/>
          </a:bodyPr>
          <a:lstStyle/>
          <a:p>
            <a:r>
              <a:rPr lang="en-US" sz="2000" dirty="0"/>
              <a:t>Your course activities generate a lot of data… do you need to collect and report on all of it?</a:t>
            </a:r>
          </a:p>
          <a:p>
            <a:pPr lvl="1"/>
            <a:r>
              <a:rPr lang="en-US" sz="2000" dirty="0"/>
              <a:t>NO!</a:t>
            </a:r>
          </a:p>
          <a:p>
            <a:r>
              <a:rPr lang="en-US" sz="2000" dirty="0"/>
              <a:t>Identify one or two key assessment activities that demonstrate learning of each outcome.</a:t>
            </a:r>
          </a:p>
          <a:p>
            <a:pPr lvl="1"/>
            <a:r>
              <a:rPr lang="en-US" sz="2000" dirty="0"/>
              <a:t>See previous slide</a:t>
            </a:r>
          </a:p>
          <a:p>
            <a:r>
              <a:rPr lang="en-US" sz="2000" dirty="0"/>
              <a:t>Provide at least one measure of direct evidence</a:t>
            </a:r>
          </a:p>
          <a:p>
            <a:pPr lvl="1"/>
            <a:r>
              <a:rPr lang="en-US" sz="2000" dirty="0"/>
              <a:t>Can be augmented with indirect evidence</a:t>
            </a:r>
          </a:p>
          <a:p>
            <a:r>
              <a:rPr lang="en-US" sz="2000" dirty="0"/>
              <a:t>Wait, aren’t grades enough evidence?</a:t>
            </a:r>
          </a:p>
          <a:p>
            <a:pPr lvl="1"/>
            <a:r>
              <a:rPr lang="en-US" sz="2000" dirty="0"/>
              <a:t>No…don’t provide meaningful information on strengths and areas for improvement; sometimes include extraneous factors; useful but insufficient evidence.</a:t>
            </a:r>
          </a:p>
          <a:p>
            <a:endParaRPr lang="en-US" dirty="0"/>
          </a:p>
        </p:txBody>
      </p:sp>
    </p:spTree>
    <p:extLst>
      <p:ext uri="{BB962C8B-B14F-4D97-AF65-F5344CB8AC3E}">
        <p14:creationId xmlns:p14="http://schemas.microsoft.com/office/powerpoint/2010/main" val="954065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Wait – I grade all the time….</a:t>
            </a:r>
            <a:br>
              <a:rPr lang="en-US" dirty="0"/>
            </a:br>
            <a:r>
              <a:rPr lang="en-US" dirty="0"/>
              <a:t>Isn’t that assessment?</a:t>
            </a:r>
          </a:p>
        </p:txBody>
      </p:sp>
      <p:sp>
        <p:nvSpPr>
          <p:cNvPr id="3" name="Content Placeholder 2"/>
          <p:cNvSpPr>
            <a:spLocks noGrp="1"/>
          </p:cNvSpPr>
          <p:nvPr>
            <p:ph idx="1"/>
          </p:nvPr>
        </p:nvSpPr>
        <p:spPr/>
        <p:txBody>
          <a:bodyPr/>
          <a:lstStyle/>
          <a:p>
            <a:r>
              <a:rPr lang="en-US" dirty="0"/>
              <a:t>In short, sometimes.</a:t>
            </a:r>
          </a:p>
          <a:p>
            <a:r>
              <a:rPr lang="en-US" dirty="0"/>
              <a:t>Grading is critical – students need ongoing, regular feedback on their work. Grades are the currency of academia. Grades often contain ‘extras’ that do not relate directly to an outcome.</a:t>
            </a:r>
          </a:p>
          <a:p>
            <a:pPr lvl="1"/>
            <a:r>
              <a:rPr lang="en-US" dirty="0"/>
              <a:t>Do you deduct points for a late assignment? Is that ‘skill’ part of the outcome?</a:t>
            </a:r>
          </a:p>
          <a:p>
            <a:r>
              <a:rPr lang="en-US" dirty="0"/>
              <a:t>Grades inform the student; assessment informs the instructor and the program faculty.</a:t>
            </a:r>
          </a:p>
          <a:p>
            <a:pPr lvl="1"/>
            <a:r>
              <a:rPr lang="en-US" dirty="0"/>
              <a:t>Are students achieving outcomes at a satisfactory level?</a:t>
            </a:r>
          </a:p>
          <a:p>
            <a:pPr lvl="2"/>
            <a:r>
              <a:rPr lang="en-US" dirty="0"/>
              <a:t>At the aggregate, are at least 80% of students achieving at a rate of 70% or higher?</a:t>
            </a:r>
          </a:p>
          <a:p>
            <a:pPr lvl="2"/>
            <a:r>
              <a:rPr lang="en-US" dirty="0"/>
              <a:t>If not, what actions might the instructor take for improvement?</a:t>
            </a:r>
          </a:p>
          <a:p>
            <a:pPr lvl="2"/>
            <a:r>
              <a:rPr lang="en-US" dirty="0"/>
              <a:t>Remember, the students may not be the issue…</a:t>
            </a:r>
          </a:p>
        </p:txBody>
      </p:sp>
    </p:spTree>
    <p:extLst>
      <p:ext uri="{BB962C8B-B14F-4D97-AF65-F5344CB8AC3E}">
        <p14:creationId xmlns:p14="http://schemas.microsoft.com/office/powerpoint/2010/main" val="992213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0997"/>
          </a:xfrm>
        </p:spPr>
        <p:txBody>
          <a:bodyPr/>
          <a:lstStyle/>
          <a:p>
            <a:r>
              <a:rPr lang="en-US" dirty="0"/>
              <a:t>Grades vs Outcomes Illustrated</a:t>
            </a:r>
          </a:p>
        </p:txBody>
      </p:sp>
      <p:sp>
        <p:nvSpPr>
          <p:cNvPr id="3" name="Content Placeholder 2"/>
          <p:cNvSpPr>
            <a:spLocks noGrp="1"/>
          </p:cNvSpPr>
          <p:nvPr>
            <p:ph idx="1"/>
          </p:nvPr>
        </p:nvSpPr>
        <p:spPr/>
        <p:txBody>
          <a:bodyPr/>
          <a:lstStyle/>
          <a:p>
            <a:r>
              <a:rPr lang="en-US" dirty="0"/>
              <a:t>Scenario</a:t>
            </a:r>
          </a:p>
          <a:p>
            <a:pPr lvl="1"/>
            <a:r>
              <a:rPr lang="en-US" dirty="0"/>
              <a:t>You have created an assignment for which students will submit an artifact.</a:t>
            </a:r>
          </a:p>
          <a:p>
            <a:pPr lvl="1"/>
            <a:r>
              <a:rPr lang="en-US" dirty="0"/>
              <a:t>Your assignment addresses two program-level outcomes, and two additional, assignment-specific outcomes, each worth 10 points for a 40 point assignment.</a:t>
            </a:r>
          </a:p>
          <a:p>
            <a:pPr lvl="1"/>
            <a:r>
              <a:rPr lang="en-US" dirty="0"/>
              <a:t>Your expectation (threshold) is that at least 80% of your students will meet or exceed a score of 70% or higher.</a:t>
            </a:r>
          </a:p>
          <a:p>
            <a:pPr lvl="1"/>
            <a:r>
              <a:rPr lang="en-US" dirty="0"/>
              <a:t>On the next slide is a summary of your students’ results.</a:t>
            </a:r>
          </a:p>
        </p:txBody>
      </p:sp>
    </p:spTree>
    <p:extLst>
      <p:ext uri="{BB962C8B-B14F-4D97-AF65-F5344CB8AC3E}">
        <p14:creationId xmlns:p14="http://schemas.microsoft.com/office/powerpoint/2010/main" val="3597590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12852559"/>
              </p:ext>
            </p:extLst>
          </p:nvPr>
        </p:nvGraphicFramePr>
        <p:xfrm>
          <a:off x="187891" y="551143"/>
          <a:ext cx="9432097" cy="4253712"/>
        </p:xfrm>
        <a:graphic>
          <a:graphicData uri="http://schemas.openxmlformats.org/drawingml/2006/table">
            <a:tbl>
              <a:tblPr>
                <a:tableStyleId>{5C22544A-7EE6-4342-B048-85BDC9FD1C3A}</a:tableStyleId>
              </a:tblPr>
              <a:tblGrid>
                <a:gridCol w="1179840">
                  <a:extLst>
                    <a:ext uri="{9D8B030D-6E8A-4147-A177-3AD203B41FA5}">
                      <a16:colId xmlns:a16="http://schemas.microsoft.com/office/drawing/2014/main" val="226128016"/>
                    </a:ext>
                  </a:extLst>
                </a:gridCol>
                <a:gridCol w="1683594">
                  <a:extLst>
                    <a:ext uri="{9D8B030D-6E8A-4147-A177-3AD203B41FA5}">
                      <a16:colId xmlns:a16="http://schemas.microsoft.com/office/drawing/2014/main" val="3198742019"/>
                    </a:ext>
                  </a:extLst>
                </a:gridCol>
                <a:gridCol w="1710107">
                  <a:extLst>
                    <a:ext uri="{9D8B030D-6E8A-4147-A177-3AD203B41FA5}">
                      <a16:colId xmlns:a16="http://schemas.microsoft.com/office/drawing/2014/main" val="3169616827"/>
                    </a:ext>
                  </a:extLst>
                </a:gridCol>
                <a:gridCol w="1604053">
                  <a:extLst>
                    <a:ext uri="{9D8B030D-6E8A-4147-A177-3AD203B41FA5}">
                      <a16:colId xmlns:a16="http://schemas.microsoft.com/office/drawing/2014/main" val="1728503099"/>
                    </a:ext>
                  </a:extLst>
                </a:gridCol>
                <a:gridCol w="1643823">
                  <a:extLst>
                    <a:ext uri="{9D8B030D-6E8A-4147-A177-3AD203B41FA5}">
                      <a16:colId xmlns:a16="http://schemas.microsoft.com/office/drawing/2014/main" val="474789013"/>
                    </a:ext>
                  </a:extLst>
                </a:gridCol>
                <a:gridCol w="507066">
                  <a:extLst>
                    <a:ext uri="{9D8B030D-6E8A-4147-A177-3AD203B41FA5}">
                      <a16:colId xmlns:a16="http://schemas.microsoft.com/office/drawing/2014/main" val="3481195946"/>
                    </a:ext>
                  </a:extLst>
                </a:gridCol>
                <a:gridCol w="586605">
                  <a:extLst>
                    <a:ext uri="{9D8B030D-6E8A-4147-A177-3AD203B41FA5}">
                      <a16:colId xmlns:a16="http://schemas.microsoft.com/office/drawing/2014/main" val="915614336"/>
                    </a:ext>
                  </a:extLst>
                </a:gridCol>
                <a:gridCol w="517009">
                  <a:extLst>
                    <a:ext uri="{9D8B030D-6E8A-4147-A177-3AD203B41FA5}">
                      <a16:colId xmlns:a16="http://schemas.microsoft.com/office/drawing/2014/main" val="1839318713"/>
                    </a:ext>
                  </a:extLst>
                </a:gridCol>
              </a:tblGrid>
              <a:tr h="467986">
                <a:tc>
                  <a:txBody>
                    <a:bodyPr/>
                    <a:lstStyle/>
                    <a:p>
                      <a:pPr algn="l" fontAlgn="b"/>
                      <a:r>
                        <a:rPr lang="en-US" sz="1000" u="none" strike="noStrike">
                          <a:effectLst/>
                        </a:rPr>
                        <a:t>Name</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Criteria 1 (pgm outcome 1)</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dirty="0">
                          <a:effectLst/>
                        </a:rPr>
                        <a:t>Criteria 2 (</a:t>
                      </a:r>
                      <a:r>
                        <a:rPr lang="en-US" sz="1000" u="none" strike="noStrike" dirty="0" err="1">
                          <a:effectLst/>
                        </a:rPr>
                        <a:t>pgm</a:t>
                      </a:r>
                      <a:r>
                        <a:rPr lang="en-US" sz="1000" u="none" strike="noStrike" dirty="0">
                          <a:effectLst/>
                        </a:rPr>
                        <a:t>  outcome 2)</a:t>
                      </a:r>
                      <a:endParaRPr lang="en-US" sz="1000" b="0" i="0" u="none" strike="noStrike" dirty="0">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Criteria 3 (assign specific)</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Criteria 4 (assign specific)</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score</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percent</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grade</a:t>
                      </a:r>
                      <a:endParaRPr lang="en-US" sz="1000" b="0" i="0" u="none" strike="noStrike">
                        <a:solidFill>
                          <a:srgbClr val="000000"/>
                        </a:solidFill>
                        <a:effectLst/>
                        <a:latin typeface="Calibri" panose="020F0502020204030204" pitchFamily="34" charset="0"/>
                      </a:endParaRPr>
                    </a:p>
                  </a:txBody>
                  <a:tcPr marL="9068" marR="9068" marT="9068" marB="0" anchor="b"/>
                </a:tc>
                <a:extLst>
                  <a:ext uri="{0D108BD9-81ED-4DB2-BD59-A6C34878D82A}">
                    <a16:rowId xmlns:a16="http://schemas.microsoft.com/office/drawing/2014/main" val="916913716"/>
                  </a:ext>
                </a:extLst>
              </a:tr>
              <a:tr h="270409">
                <a:tc>
                  <a:txBody>
                    <a:bodyPr/>
                    <a:lstStyle/>
                    <a:p>
                      <a:pPr algn="l" fontAlgn="b"/>
                      <a:r>
                        <a:rPr lang="en-US" sz="1000" u="none" strike="noStrike">
                          <a:effectLst/>
                        </a:rPr>
                        <a:t>Student A</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32</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80.00%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B-</a:t>
                      </a:r>
                      <a:endParaRPr lang="en-US" sz="1000" b="0" i="0" u="none" strike="noStrike">
                        <a:solidFill>
                          <a:srgbClr val="000000"/>
                        </a:solidFill>
                        <a:effectLst/>
                        <a:latin typeface="Calibri" panose="020F0502020204030204" pitchFamily="34" charset="0"/>
                      </a:endParaRPr>
                    </a:p>
                  </a:txBody>
                  <a:tcPr marL="9068" marR="9068" marT="9068" marB="0" anchor="b"/>
                </a:tc>
                <a:extLst>
                  <a:ext uri="{0D108BD9-81ED-4DB2-BD59-A6C34878D82A}">
                    <a16:rowId xmlns:a16="http://schemas.microsoft.com/office/drawing/2014/main" val="2866463309"/>
                  </a:ext>
                </a:extLst>
              </a:tr>
              <a:tr h="270409">
                <a:tc>
                  <a:txBody>
                    <a:bodyPr/>
                    <a:lstStyle/>
                    <a:p>
                      <a:pPr algn="l" fontAlgn="b"/>
                      <a:r>
                        <a:rPr lang="en-US" sz="1000" u="none" strike="noStrike">
                          <a:effectLst/>
                        </a:rPr>
                        <a:t>Student B</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27</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67.50%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D+</a:t>
                      </a:r>
                      <a:endParaRPr lang="en-US" sz="1000" b="0" i="0" u="none" strike="noStrike">
                        <a:solidFill>
                          <a:srgbClr val="000000"/>
                        </a:solidFill>
                        <a:effectLst/>
                        <a:latin typeface="Calibri" panose="020F0502020204030204" pitchFamily="34" charset="0"/>
                      </a:endParaRPr>
                    </a:p>
                  </a:txBody>
                  <a:tcPr marL="9068" marR="9068" marT="9068" marB="0" anchor="b"/>
                </a:tc>
                <a:extLst>
                  <a:ext uri="{0D108BD9-81ED-4DB2-BD59-A6C34878D82A}">
                    <a16:rowId xmlns:a16="http://schemas.microsoft.com/office/drawing/2014/main" val="1282981610"/>
                  </a:ext>
                </a:extLst>
              </a:tr>
              <a:tr h="270409">
                <a:tc>
                  <a:txBody>
                    <a:bodyPr/>
                    <a:lstStyle/>
                    <a:p>
                      <a:pPr algn="l" fontAlgn="b"/>
                      <a:r>
                        <a:rPr lang="en-US" sz="1000" u="none" strike="noStrike">
                          <a:effectLst/>
                        </a:rPr>
                        <a:t>Student C</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dirty="0">
                          <a:effectLst/>
                        </a:rPr>
                        <a:t>3</a:t>
                      </a:r>
                      <a:endParaRPr lang="en-US" sz="1000" b="0" i="0" u="none" strike="noStrike" dirty="0">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23</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57.50%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E</a:t>
                      </a:r>
                      <a:endParaRPr lang="en-US" sz="1000" b="0" i="0" u="none" strike="noStrike">
                        <a:solidFill>
                          <a:srgbClr val="000000"/>
                        </a:solidFill>
                        <a:effectLst/>
                        <a:latin typeface="Calibri" panose="020F0502020204030204" pitchFamily="34" charset="0"/>
                      </a:endParaRPr>
                    </a:p>
                  </a:txBody>
                  <a:tcPr marL="9068" marR="9068" marT="9068" marB="0" anchor="b"/>
                </a:tc>
                <a:extLst>
                  <a:ext uri="{0D108BD9-81ED-4DB2-BD59-A6C34878D82A}">
                    <a16:rowId xmlns:a16="http://schemas.microsoft.com/office/drawing/2014/main" val="1778669399"/>
                  </a:ext>
                </a:extLst>
              </a:tr>
              <a:tr h="270409">
                <a:tc>
                  <a:txBody>
                    <a:bodyPr/>
                    <a:lstStyle/>
                    <a:p>
                      <a:pPr algn="l" fontAlgn="b"/>
                      <a:r>
                        <a:rPr lang="en-US" sz="1000" u="none" strike="noStrike">
                          <a:effectLst/>
                        </a:rPr>
                        <a:t>Student D</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37</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92.50%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A</a:t>
                      </a:r>
                      <a:endParaRPr lang="en-US" sz="1000" b="0" i="0" u="none" strike="noStrike">
                        <a:solidFill>
                          <a:srgbClr val="000000"/>
                        </a:solidFill>
                        <a:effectLst/>
                        <a:latin typeface="Calibri" panose="020F0502020204030204" pitchFamily="34" charset="0"/>
                      </a:endParaRPr>
                    </a:p>
                  </a:txBody>
                  <a:tcPr marL="9068" marR="9068" marT="9068" marB="0" anchor="b"/>
                </a:tc>
                <a:extLst>
                  <a:ext uri="{0D108BD9-81ED-4DB2-BD59-A6C34878D82A}">
                    <a16:rowId xmlns:a16="http://schemas.microsoft.com/office/drawing/2014/main" val="1758151358"/>
                  </a:ext>
                </a:extLst>
              </a:tr>
              <a:tr h="270409">
                <a:tc>
                  <a:txBody>
                    <a:bodyPr/>
                    <a:lstStyle/>
                    <a:p>
                      <a:pPr algn="l" fontAlgn="b"/>
                      <a:r>
                        <a:rPr lang="en-US" sz="1000" u="none" strike="noStrike">
                          <a:effectLst/>
                        </a:rPr>
                        <a:t>Student E</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33</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82.50%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B</a:t>
                      </a:r>
                      <a:endParaRPr lang="en-US" sz="1000" b="0" i="0" u="none" strike="noStrike">
                        <a:solidFill>
                          <a:srgbClr val="000000"/>
                        </a:solidFill>
                        <a:effectLst/>
                        <a:latin typeface="Calibri" panose="020F0502020204030204" pitchFamily="34" charset="0"/>
                      </a:endParaRPr>
                    </a:p>
                  </a:txBody>
                  <a:tcPr marL="9068" marR="9068" marT="9068" marB="0" anchor="b"/>
                </a:tc>
                <a:extLst>
                  <a:ext uri="{0D108BD9-81ED-4DB2-BD59-A6C34878D82A}">
                    <a16:rowId xmlns:a16="http://schemas.microsoft.com/office/drawing/2014/main" val="625757451"/>
                  </a:ext>
                </a:extLst>
              </a:tr>
              <a:tr h="270409">
                <a:tc>
                  <a:txBody>
                    <a:bodyPr/>
                    <a:lstStyle/>
                    <a:p>
                      <a:pPr algn="l" fontAlgn="b"/>
                      <a:r>
                        <a:rPr lang="en-US" sz="1000" u="none" strike="noStrike">
                          <a:effectLst/>
                        </a:rPr>
                        <a:t>Student F</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31</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77.50%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C+</a:t>
                      </a:r>
                      <a:endParaRPr lang="en-US" sz="1000" b="0" i="0" u="none" strike="noStrike">
                        <a:solidFill>
                          <a:srgbClr val="000000"/>
                        </a:solidFill>
                        <a:effectLst/>
                        <a:latin typeface="Calibri" panose="020F0502020204030204" pitchFamily="34" charset="0"/>
                      </a:endParaRPr>
                    </a:p>
                  </a:txBody>
                  <a:tcPr marL="9068" marR="9068" marT="9068" marB="0" anchor="b"/>
                </a:tc>
                <a:extLst>
                  <a:ext uri="{0D108BD9-81ED-4DB2-BD59-A6C34878D82A}">
                    <a16:rowId xmlns:a16="http://schemas.microsoft.com/office/drawing/2014/main" val="857826686"/>
                  </a:ext>
                </a:extLst>
              </a:tr>
              <a:tr h="270409">
                <a:tc>
                  <a:txBody>
                    <a:bodyPr/>
                    <a:lstStyle/>
                    <a:p>
                      <a:pPr algn="l" fontAlgn="b"/>
                      <a:r>
                        <a:rPr lang="en-US" sz="1000" u="none" strike="noStrike">
                          <a:effectLst/>
                        </a:rPr>
                        <a:t>Student G</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20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50.00%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E</a:t>
                      </a:r>
                      <a:endParaRPr lang="en-US" sz="1000" b="0" i="0" u="none" strike="noStrike">
                        <a:solidFill>
                          <a:srgbClr val="000000"/>
                        </a:solidFill>
                        <a:effectLst/>
                        <a:latin typeface="Calibri" panose="020F0502020204030204" pitchFamily="34" charset="0"/>
                      </a:endParaRPr>
                    </a:p>
                  </a:txBody>
                  <a:tcPr marL="9068" marR="9068" marT="9068" marB="0" anchor="b"/>
                </a:tc>
                <a:extLst>
                  <a:ext uri="{0D108BD9-81ED-4DB2-BD59-A6C34878D82A}">
                    <a16:rowId xmlns:a16="http://schemas.microsoft.com/office/drawing/2014/main" val="3422720971"/>
                  </a:ext>
                </a:extLst>
              </a:tr>
              <a:tr h="270409">
                <a:tc>
                  <a:txBody>
                    <a:bodyPr/>
                    <a:lstStyle/>
                    <a:p>
                      <a:pPr algn="l" fontAlgn="b"/>
                      <a:r>
                        <a:rPr lang="en-US" sz="1000" u="none" strike="noStrike">
                          <a:effectLst/>
                        </a:rPr>
                        <a:t>Student H</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29</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72.50%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C-</a:t>
                      </a:r>
                      <a:endParaRPr lang="en-US" sz="1000" b="0" i="0" u="none" strike="noStrike">
                        <a:solidFill>
                          <a:srgbClr val="000000"/>
                        </a:solidFill>
                        <a:effectLst/>
                        <a:latin typeface="Calibri" panose="020F0502020204030204" pitchFamily="34" charset="0"/>
                      </a:endParaRPr>
                    </a:p>
                  </a:txBody>
                  <a:tcPr marL="9068" marR="9068" marT="9068" marB="0" anchor="b"/>
                </a:tc>
                <a:extLst>
                  <a:ext uri="{0D108BD9-81ED-4DB2-BD59-A6C34878D82A}">
                    <a16:rowId xmlns:a16="http://schemas.microsoft.com/office/drawing/2014/main" val="4109354043"/>
                  </a:ext>
                </a:extLst>
              </a:tr>
              <a:tr h="270409">
                <a:tc>
                  <a:txBody>
                    <a:bodyPr/>
                    <a:lstStyle/>
                    <a:p>
                      <a:pPr algn="l" fontAlgn="b"/>
                      <a:r>
                        <a:rPr lang="en-US" sz="1000" u="none" strike="noStrike">
                          <a:effectLst/>
                        </a:rPr>
                        <a:t>Student I</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36</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90.00%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A-</a:t>
                      </a:r>
                      <a:endParaRPr lang="en-US" sz="1000" b="0" i="0" u="none" strike="noStrike">
                        <a:solidFill>
                          <a:srgbClr val="000000"/>
                        </a:solidFill>
                        <a:effectLst/>
                        <a:latin typeface="Calibri" panose="020F0502020204030204" pitchFamily="34" charset="0"/>
                      </a:endParaRPr>
                    </a:p>
                  </a:txBody>
                  <a:tcPr marL="9068" marR="9068" marT="9068" marB="0" anchor="b"/>
                </a:tc>
                <a:extLst>
                  <a:ext uri="{0D108BD9-81ED-4DB2-BD59-A6C34878D82A}">
                    <a16:rowId xmlns:a16="http://schemas.microsoft.com/office/drawing/2014/main" val="3336810807"/>
                  </a:ext>
                </a:extLst>
              </a:tr>
              <a:tr h="270409">
                <a:tc>
                  <a:txBody>
                    <a:bodyPr/>
                    <a:lstStyle/>
                    <a:p>
                      <a:pPr algn="l" fontAlgn="b"/>
                      <a:r>
                        <a:rPr lang="en-US" sz="1000" u="none" strike="noStrike">
                          <a:effectLst/>
                        </a:rPr>
                        <a:t>Student J</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31</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77.50%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C+</a:t>
                      </a:r>
                      <a:endParaRPr lang="en-US" sz="1000" b="0" i="0" u="none" strike="noStrike">
                        <a:solidFill>
                          <a:srgbClr val="000000"/>
                        </a:solidFill>
                        <a:effectLst/>
                        <a:latin typeface="Calibri" panose="020F0502020204030204" pitchFamily="34" charset="0"/>
                      </a:endParaRPr>
                    </a:p>
                  </a:txBody>
                  <a:tcPr marL="9068" marR="9068" marT="9068" marB="0" anchor="b"/>
                </a:tc>
                <a:extLst>
                  <a:ext uri="{0D108BD9-81ED-4DB2-BD59-A6C34878D82A}">
                    <a16:rowId xmlns:a16="http://schemas.microsoft.com/office/drawing/2014/main" val="684969015"/>
                  </a:ext>
                </a:extLst>
              </a:tr>
              <a:tr h="270409">
                <a:tc>
                  <a:txBody>
                    <a:bodyPr/>
                    <a:lstStyle/>
                    <a:p>
                      <a:pPr algn="l" fontAlgn="b"/>
                      <a:r>
                        <a:rPr lang="en-US" sz="1000" u="none" strike="noStrike">
                          <a:effectLst/>
                        </a:rPr>
                        <a:t>Student K</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29</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72.50%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C</a:t>
                      </a:r>
                      <a:endParaRPr lang="en-US" sz="1000" b="0" i="0" u="none" strike="noStrike">
                        <a:solidFill>
                          <a:srgbClr val="000000"/>
                        </a:solidFill>
                        <a:effectLst/>
                        <a:latin typeface="Calibri" panose="020F0502020204030204" pitchFamily="34" charset="0"/>
                      </a:endParaRPr>
                    </a:p>
                  </a:txBody>
                  <a:tcPr marL="9068" marR="9068" marT="9068" marB="0" anchor="b"/>
                </a:tc>
                <a:extLst>
                  <a:ext uri="{0D108BD9-81ED-4DB2-BD59-A6C34878D82A}">
                    <a16:rowId xmlns:a16="http://schemas.microsoft.com/office/drawing/2014/main" val="1288430921"/>
                  </a:ext>
                </a:extLst>
              </a:tr>
              <a:tr h="270409">
                <a:tc>
                  <a:txBody>
                    <a:bodyPr/>
                    <a:lstStyle/>
                    <a:p>
                      <a:pPr algn="l" fontAlgn="b"/>
                      <a:r>
                        <a:rPr lang="en-US" sz="1000" u="none" strike="noStrike">
                          <a:effectLst/>
                        </a:rPr>
                        <a:t>Student L</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29</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72.50%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C</a:t>
                      </a:r>
                      <a:endParaRPr lang="en-US" sz="1000" b="0" i="0" u="none" strike="noStrike">
                        <a:solidFill>
                          <a:srgbClr val="000000"/>
                        </a:solidFill>
                        <a:effectLst/>
                        <a:latin typeface="Calibri" panose="020F0502020204030204" pitchFamily="34" charset="0"/>
                      </a:endParaRPr>
                    </a:p>
                  </a:txBody>
                  <a:tcPr marL="9068" marR="9068" marT="9068" marB="0" anchor="b"/>
                </a:tc>
                <a:extLst>
                  <a:ext uri="{0D108BD9-81ED-4DB2-BD59-A6C34878D82A}">
                    <a16:rowId xmlns:a16="http://schemas.microsoft.com/office/drawing/2014/main" val="17265231"/>
                  </a:ext>
                </a:extLst>
              </a:tr>
              <a:tr h="270409">
                <a:tc>
                  <a:txBody>
                    <a:bodyPr/>
                    <a:lstStyle/>
                    <a:p>
                      <a:pPr algn="l" fontAlgn="b"/>
                      <a:r>
                        <a:rPr lang="en-US" sz="1000" u="none" strike="noStrike">
                          <a:effectLst/>
                        </a:rPr>
                        <a:t>Student M</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35</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87.50%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a:effectLst/>
                        </a:rPr>
                        <a:t>B+</a:t>
                      </a:r>
                      <a:endParaRPr lang="en-US" sz="1000" b="0" i="0" u="none" strike="noStrike">
                        <a:solidFill>
                          <a:srgbClr val="000000"/>
                        </a:solidFill>
                        <a:effectLst/>
                        <a:latin typeface="Calibri" panose="020F0502020204030204" pitchFamily="34" charset="0"/>
                      </a:endParaRPr>
                    </a:p>
                  </a:txBody>
                  <a:tcPr marL="9068" marR="9068" marT="9068" marB="0" anchor="b"/>
                </a:tc>
                <a:extLst>
                  <a:ext uri="{0D108BD9-81ED-4DB2-BD59-A6C34878D82A}">
                    <a16:rowId xmlns:a16="http://schemas.microsoft.com/office/drawing/2014/main" val="2898344808"/>
                  </a:ext>
                </a:extLst>
              </a:tr>
              <a:tr h="270409">
                <a:tc>
                  <a:txBody>
                    <a:bodyPr/>
                    <a:lstStyle/>
                    <a:p>
                      <a:pPr algn="l" fontAlgn="b"/>
                      <a:r>
                        <a:rPr lang="en-US" sz="1000" u="none" strike="noStrike">
                          <a:effectLst/>
                        </a:rPr>
                        <a:t>Student N</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33</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r" fontAlgn="b"/>
                      <a:r>
                        <a:rPr lang="en-US" sz="1000" u="none" strike="noStrike">
                          <a:effectLst/>
                        </a:rPr>
                        <a:t>82.50%</a:t>
                      </a:r>
                      <a:endParaRPr lang="en-US" sz="1000" b="0" i="0" u="none" strike="noStrike">
                        <a:solidFill>
                          <a:srgbClr val="000000"/>
                        </a:solidFill>
                        <a:effectLst/>
                        <a:latin typeface="Calibri" panose="020F0502020204030204" pitchFamily="34" charset="0"/>
                      </a:endParaRPr>
                    </a:p>
                  </a:txBody>
                  <a:tcPr marL="9068" marR="9068" marT="9068" marB="0" anchor="b"/>
                </a:tc>
                <a:tc>
                  <a:txBody>
                    <a:bodyPr/>
                    <a:lstStyle/>
                    <a:p>
                      <a:pPr algn="l" fontAlgn="b"/>
                      <a:r>
                        <a:rPr lang="en-US" sz="1000" u="none" strike="noStrike" dirty="0">
                          <a:effectLst/>
                        </a:rPr>
                        <a:t>B</a:t>
                      </a:r>
                      <a:endParaRPr lang="en-US" sz="1000" b="0" i="0" u="none" strike="noStrike" dirty="0">
                        <a:solidFill>
                          <a:srgbClr val="000000"/>
                        </a:solidFill>
                        <a:effectLst/>
                        <a:latin typeface="Calibri" panose="020F0502020204030204" pitchFamily="34" charset="0"/>
                      </a:endParaRPr>
                    </a:p>
                  </a:txBody>
                  <a:tcPr marL="9068" marR="9068" marT="9068" marB="0" anchor="b"/>
                </a:tc>
                <a:extLst>
                  <a:ext uri="{0D108BD9-81ED-4DB2-BD59-A6C34878D82A}">
                    <a16:rowId xmlns:a16="http://schemas.microsoft.com/office/drawing/2014/main" val="1446163937"/>
                  </a:ext>
                </a:extLst>
              </a:tr>
            </a:tbl>
          </a:graphicData>
        </a:graphic>
      </p:graphicFrame>
      <p:sp>
        <p:nvSpPr>
          <p:cNvPr id="5" name="TextBox 4"/>
          <p:cNvSpPr txBox="1"/>
          <p:nvPr/>
        </p:nvSpPr>
        <p:spPr>
          <a:xfrm>
            <a:off x="313151" y="5686816"/>
            <a:ext cx="8655485" cy="369332"/>
          </a:xfrm>
          <a:prstGeom prst="rect">
            <a:avLst/>
          </a:prstGeom>
          <a:noFill/>
        </p:spPr>
        <p:txBody>
          <a:bodyPr wrap="square" rtlCol="0">
            <a:spAutoFit/>
          </a:bodyPr>
          <a:lstStyle/>
          <a:p>
            <a:r>
              <a:rPr lang="en-US" dirty="0"/>
              <a:t>Overall, 12 of 14 students earned a total score of 70% or higher – success!</a:t>
            </a:r>
          </a:p>
        </p:txBody>
      </p:sp>
      <p:sp>
        <p:nvSpPr>
          <p:cNvPr id="6" name="Rectangle 5"/>
          <p:cNvSpPr/>
          <p:nvPr/>
        </p:nvSpPr>
        <p:spPr>
          <a:xfrm>
            <a:off x="187891" y="4876503"/>
            <a:ext cx="9182707" cy="369332"/>
          </a:xfrm>
          <a:prstGeom prst="rect">
            <a:avLst/>
          </a:prstGeom>
        </p:spPr>
        <p:txBody>
          <a:bodyPr wrap="none">
            <a:spAutoFit/>
          </a:bodyPr>
          <a:lstStyle/>
          <a:p>
            <a:r>
              <a:rPr lang="en-US" dirty="0">
                <a:solidFill>
                  <a:srgbClr val="000000"/>
                </a:solidFill>
                <a:latin typeface="Calibri" panose="020F0502020204030204" pitchFamily="34" charset="0"/>
              </a:rPr>
              <a:t>% meets/exceeds</a:t>
            </a:r>
            <a:r>
              <a:rPr lang="en-US" dirty="0"/>
              <a:t>       </a:t>
            </a:r>
            <a:r>
              <a:rPr lang="en-US" dirty="0">
                <a:solidFill>
                  <a:srgbClr val="000000"/>
                </a:solidFill>
                <a:latin typeface="Calibri" panose="020F0502020204030204" pitchFamily="34" charset="0"/>
              </a:rPr>
              <a:t>85.71%</a:t>
            </a:r>
            <a:r>
              <a:rPr lang="en-US" dirty="0"/>
              <a:t>               </a:t>
            </a:r>
            <a:r>
              <a:rPr lang="en-US" dirty="0">
                <a:solidFill>
                  <a:srgbClr val="000000"/>
                </a:solidFill>
                <a:latin typeface="Calibri" panose="020F0502020204030204" pitchFamily="34" charset="0"/>
              </a:rPr>
              <a:t>14.29%</a:t>
            </a:r>
            <a:r>
              <a:rPr lang="en-US" dirty="0"/>
              <a:t>              </a:t>
            </a:r>
            <a:r>
              <a:rPr lang="en-US" dirty="0">
                <a:solidFill>
                  <a:srgbClr val="000000"/>
                </a:solidFill>
                <a:latin typeface="Calibri" panose="020F0502020204030204" pitchFamily="34" charset="0"/>
              </a:rPr>
              <a:t>85.71%</a:t>
            </a:r>
            <a:r>
              <a:rPr lang="en-US" dirty="0"/>
              <a:t>              </a:t>
            </a:r>
            <a:r>
              <a:rPr lang="en-US" dirty="0">
                <a:solidFill>
                  <a:srgbClr val="000000"/>
                </a:solidFill>
                <a:latin typeface="Calibri" panose="020F0502020204030204" pitchFamily="34" charset="0"/>
              </a:rPr>
              <a:t>92.86%</a:t>
            </a:r>
            <a:r>
              <a:rPr lang="en-US" dirty="0"/>
              <a:t> </a:t>
            </a:r>
            <a:r>
              <a:rPr lang="en-US" dirty="0">
                <a:solidFill>
                  <a:srgbClr val="000000"/>
                </a:solidFill>
                <a:latin typeface="Calibri" panose="020F0502020204030204" pitchFamily="34" charset="0"/>
              </a:rPr>
              <a:t> </a:t>
            </a:r>
            <a:r>
              <a:rPr lang="en-US" dirty="0"/>
              <a:t>     </a:t>
            </a:r>
            <a:r>
              <a:rPr lang="en-US" dirty="0">
                <a:solidFill>
                  <a:srgbClr val="000000"/>
                </a:solidFill>
                <a:latin typeface="Calibri" panose="020F0502020204030204" pitchFamily="34" charset="0"/>
              </a:rPr>
              <a:t>85.71%</a:t>
            </a:r>
            <a:r>
              <a:rPr lang="en-US" dirty="0"/>
              <a:t> </a:t>
            </a:r>
          </a:p>
        </p:txBody>
      </p:sp>
      <p:sp>
        <p:nvSpPr>
          <p:cNvPr id="7" name="Oval 6"/>
          <p:cNvSpPr/>
          <p:nvPr/>
        </p:nvSpPr>
        <p:spPr>
          <a:xfrm>
            <a:off x="3617843" y="954156"/>
            <a:ext cx="1868557" cy="473265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377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9862" y="2066192"/>
            <a:ext cx="7596553" cy="769441"/>
          </a:xfrm>
          <a:prstGeom prst="rect">
            <a:avLst/>
          </a:prstGeom>
          <a:noFill/>
        </p:spPr>
        <p:txBody>
          <a:bodyPr wrap="square" rtlCol="0">
            <a:spAutoFit/>
          </a:bodyPr>
          <a:lstStyle/>
          <a:p>
            <a:pPr algn="ctr"/>
            <a:r>
              <a:rPr lang="en-US" sz="4400" dirty="0"/>
              <a:t>TOO MUCH?</a:t>
            </a:r>
          </a:p>
        </p:txBody>
      </p:sp>
      <p:sp>
        <p:nvSpPr>
          <p:cNvPr id="3" name="TextBox 2"/>
          <p:cNvSpPr txBox="1"/>
          <p:nvPr/>
        </p:nvSpPr>
        <p:spPr>
          <a:xfrm>
            <a:off x="2497015" y="4018085"/>
            <a:ext cx="5671039" cy="369332"/>
          </a:xfrm>
          <a:prstGeom prst="rect">
            <a:avLst/>
          </a:prstGeom>
          <a:noFill/>
        </p:spPr>
        <p:txBody>
          <a:bodyPr wrap="square" rtlCol="0">
            <a:spAutoFit/>
          </a:bodyPr>
          <a:lstStyle/>
          <a:p>
            <a:pPr algn="ctr"/>
            <a:r>
              <a:rPr lang="en-US" dirty="0"/>
              <a:t>We have tools to help…</a:t>
            </a:r>
          </a:p>
        </p:txBody>
      </p:sp>
    </p:spTree>
    <p:extLst>
      <p:ext uri="{BB962C8B-B14F-4D97-AF65-F5344CB8AC3E}">
        <p14:creationId xmlns:p14="http://schemas.microsoft.com/office/powerpoint/2010/main" val="423021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43627"/>
          </a:xfrm>
        </p:spPr>
        <p:txBody>
          <a:bodyPr/>
          <a:lstStyle/>
          <a:p>
            <a:r>
              <a:rPr lang="en-US" dirty="0"/>
              <a:t>Using Canvas for Assessment</a:t>
            </a:r>
          </a:p>
        </p:txBody>
      </p:sp>
      <p:sp>
        <p:nvSpPr>
          <p:cNvPr id="3" name="Content Placeholder 2"/>
          <p:cNvSpPr>
            <a:spLocks noGrp="1"/>
          </p:cNvSpPr>
          <p:nvPr>
            <p:ph idx="1"/>
          </p:nvPr>
        </p:nvSpPr>
        <p:spPr>
          <a:xfrm>
            <a:off x="677334" y="1464906"/>
            <a:ext cx="8596668" cy="4907902"/>
          </a:xfrm>
        </p:spPr>
        <p:txBody>
          <a:bodyPr>
            <a:normAutofit/>
          </a:bodyPr>
          <a:lstStyle/>
          <a:p>
            <a:r>
              <a:rPr lang="en-US" dirty="0"/>
              <a:t>Assessment can take many forms</a:t>
            </a:r>
          </a:p>
          <a:p>
            <a:pPr lvl="1"/>
            <a:r>
              <a:rPr lang="en-US" dirty="0"/>
              <a:t>Quizzes, written assignments, discussion postings, presentations, creative works, etc.</a:t>
            </a:r>
          </a:p>
          <a:p>
            <a:r>
              <a:rPr lang="en-US" dirty="0"/>
              <a:t>Scoring Rubrics</a:t>
            </a:r>
          </a:p>
          <a:p>
            <a:pPr lvl="1"/>
            <a:r>
              <a:rPr lang="en-US" dirty="0"/>
              <a:t>Communicate expectations for the assignment</a:t>
            </a:r>
          </a:p>
          <a:p>
            <a:pPr lvl="1"/>
            <a:r>
              <a:rPr lang="en-US" dirty="0"/>
              <a:t>Allows students to self-assess prior to submission</a:t>
            </a:r>
          </a:p>
          <a:p>
            <a:pPr lvl="1"/>
            <a:r>
              <a:rPr lang="en-US" dirty="0"/>
              <a:t>Expedites grading</a:t>
            </a:r>
          </a:p>
          <a:p>
            <a:pPr lvl="1"/>
            <a:r>
              <a:rPr lang="en-US" dirty="0"/>
              <a:t>Provides more grading consistency</a:t>
            </a:r>
          </a:p>
          <a:p>
            <a:r>
              <a:rPr lang="en-US" dirty="0"/>
              <a:t>Canvas rubrics can include program-level outcomes (if your program has requested they be made available) as well as instructor/course level outcomes.</a:t>
            </a:r>
          </a:p>
          <a:p>
            <a:pPr lvl="1"/>
            <a:r>
              <a:rPr lang="en-US" dirty="0"/>
              <a:t>Rubrics are created using your own learning outcomes and/or imported outcomes</a:t>
            </a:r>
          </a:p>
        </p:txBody>
      </p:sp>
    </p:spTree>
    <p:extLst>
      <p:ext uri="{BB962C8B-B14F-4D97-AF65-F5344CB8AC3E}">
        <p14:creationId xmlns:p14="http://schemas.microsoft.com/office/powerpoint/2010/main" val="2611917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9992"/>
          </a:xfrm>
        </p:spPr>
        <p:txBody>
          <a:bodyPr/>
          <a:lstStyle/>
          <a:p>
            <a:r>
              <a:rPr lang="en-US" dirty="0"/>
              <a:t>Canvas Rubric Example</a:t>
            </a:r>
          </a:p>
        </p:txBody>
      </p:sp>
      <p:pic>
        <p:nvPicPr>
          <p:cNvPr id="4" name="Content Placeholder 3"/>
          <p:cNvPicPr>
            <a:picLocks noGrp="1" noChangeAspect="1"/>
          </p:cNvPicPr>
          <p:nvPr>
            <p:ph idx="1"/>
          </p:nvPr>
        </p:nvPicPr>
        <p:blipFill>
          <a:blip r:embed="rId2"/>
          <a:stretch>
            <a:fillRect/>
          </a:stretch>
        </p:blipFill>
        <p:spPr>
          <a:xfrm>
            <a:off x="2176173" y="1400175"/>
            <a:ext cx="5599691" cy="4641850"/>
          </a:xfrm>
          <a:prstGeom prst="rect">
            <a:avLst/>
          </a:prstGeom>
        </p:spPr>
      </p:pic>
    </p:spTree>
    <p:extLst>
      <p:ext uri="{BB962C8B-B14F-4D97-AF65-F5344CB8AC3E}">
        <p14:creationId xmlns:p14="http://schemas.microsoft.com/office/powerpoint/2010/main" val="2088511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Outcomes</a:t>
            </a:r>
          </a:p>
        </p:txBody>
      </p:sp>
      <p:sp>
        <p:nvSpPr>
          <p:cNvPr id="3" name="Content Placeholder 2"/>
          <p:cNvSpPr>
            <a:spLocks noGrp="1"/>
          </p:cNvSpPr>
          <p:nvPr>
            <p:ph idx="1"/>
          </p:nvPr>
        </p:nvSpPr>
        <p:spPr/>
        <p:txBody>
          <a:bodyPr/>
          <a:lstStyle/>
          <a:p>
            <a:r>
              <a:rPr lang="en-US" dirty="0"/>
              <a:t>As a result of this session, you should be able to:</a:t>
            </a:r>
          </a:p>
          <a:p>
            <a:pPr lvl="1"/>
            <a:r>
              <a:rPr lang="en-US" dirty="0"/>
              <a:t>Describe the instructor’s role in program and institutional assessment</a:t>
            </a:r>
          </a:p>
          <a:p>
            <a:pPr lvl="1"/>
            <a:r>
              <a:rPr lang="en-US" dirty="0"/>
              <a:t>Identify the program outcomes for the program in which you are teaching</a:t>
            </a:r>
          </a:p>
          <a:p>
            <a:pPr lvl="1"/>
            <a:r>
              <a:rPr lang="en-US" dirty="0"/>
              <a:t>Use a curriculum grid to determine the program outcomes your courses address</a:t>
            </a:r>
          </a:p>
          <a:p>
            <a:pPr lvl="1"/>
            <a:r>
              <a:rPr lang="en-US" dirty="0"/>
              <a:t>Use an outcome/assessment alignment worksheet as a framework of course design</a:t>
            </a:r>
          </a:p>
          <a:p>
            <a:pPr lvl="1"/>
            <a:r>
              <a:rPr lang="en-US" dirty="0"/>
              <a:t>Collect, analyze, and respond to assessment data for purposes of reporting and continuous improvement</a:t>
            </a:r>
          </a:p>
          <a:p>
            <a:pPr lvl="1"/>
            <a:r>
              <a:rPr lang="en-US" dirty="0" smtClean="0"/>
              <a:t>Become aware </a:t>
            </a:r>
            <a:r>
              <a:rPr lang="en-US" dirty="0" smtClean="0"/>
              <a:t>of </a:t>
            </a:r>
            <a:r>
              <a:rPr lang="en-US" dirty="0"/>
              <a:t>tools within Canvas and Chi Tester to support data collection</a:t>
            </a:r>
          </a:p>
        </p:txBody>
      </p:sp>
    </p:spTree>
    <p:extLst>
      <p:ext uri="{BB962C8B-B14F-4D97-AF65-F5344CB8AC3E}">
        <p14:creationId xmlns:p14="http://schemas.microsoft.com/office/powerpoint/2010/main" val="3901428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Aligning Questions to Outcomes in Chi</a:t>
            </a:r>
          </a:p>
        </p:txBody>
      </p:sp>
      <p:sp>
        <p:nvSpPr>
          <p:cNvPr id="3" name="Content Placeholder 2"/>
          <p:cNvSpPr>
            <a:spLocks noGrp="1"/>
          </p:cNvSpPr>
          <p:nvPr>
            <p:ph idx="1"/>
          </p:nvPr>
        </p:nvSpPr>
        <p:spPr/>
        <p:txBody>
          <a:bodyPr/>
          <a:lstStyle/>
          <a:p>
            <a:r>
              <a:rPr lang="en-US" dirty="0"/>
              <a:t>The learning outcome feature in Chi Tester allows you to align individual questions to one or more program level outcomes.</a:t>
            </a:r>
          </a:p>
          <a:p>
            <a:pPr lvl="1"/>
            <a:r>
              <a:rPr lang="en-US" dirty="0"/>
              <a:t>All program outcomes are in Chi Tester; please see the accompanying document on how to complete the alignment and run reports.</a:t>
            </a:r>
          </a:p>
          <a:p>
            <a:pPr lvl="1"/>
            <a:r>
              <a:rPr lang="en-US" dirty="0"/>
              <a:t>This will also be covered in next week’s Chi Tester training.</a:t>
            </a:r>
          </a:p>
          <a:p>
            <a:pPr lvl="1"/>
            <a:r>
              <a:rPr lang="en-US" dirty="0"/>
              <a:t>Works with multiple choice, true/false, short-answer question types</a:t>
            </a:r>
          </a:p>
        </p:txBody>
      </p:sp>
    </p:spTree>
    <p:extLst>
      <p:ext uri="{BB962C8B-B14F-4D97-AF65-F5344CB8AC3E}">
        <p14:creationId xmlns:p14="http://schemas.microsoft.com/office/powerpoint/2010/main" val="3408023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finally, reflection and action… </a:t>
            </a:r>
          </a:p>
        </p:txBody>
      </p:sp>
      <p:sp>
        <p:nvSpPr>
          <p:cNvPr id="3" name="Content Placeholder 2"/>
          <p:cNvSpPr>
            <a:spLocks noGrp="1"/>
          </p:cNvSpPr>
          <p:nvPr>
            <p:ph idx="1"/>
          </p:nvPr>
        </p:nvSpPr>
        <p:spPr/>
        <p:txBody>
          <a:bodyPr>
            <a:normAutofit fontScale="92500" lnSpcReduction="10000"/>
          </a:bodyPr>
          <a:lstStyle/>
          <a:p>
            <a:r>
              <a:rPr lang="en-US" dirty="0"/>
              <a:t>Data for the sake of data, is meaningless.</a:t>
            </a:r>
          </a:p>
          <a:p>
            <a:pPr lvl="1"/>
            <a:r>
              <a:rPr lang="en-US" dirty="0" smtClean="0"/>
              <a:t>Without analysis or reflection, it’s just information</a:t>
            </a:r>
          </a:p>
          <a:p>
            <a:pPr lvl="1"/>
            <a:r>
              <a:rPr lang="en-US" dirty="0" smtClean="0"/>
              <a:t>Compare </a:t>
            </a:r>
            <a:r>
              <a:rPr lang="en-US" dirty="0"/>
              <a:t>your own results over time</a:t>
            </a:r>
          </a:p>
          <a:p>
            <a:pPr lvl="1"/>
            <a:r>
              <a:rPr lang="en-US" dirty="0"/>
              <a:t>Talk with colleagues teaching similar courses</a:t>
            </a:r>
          </a:p>
          <a:p>
            <a:pPr lvl="1"/>
            <a:r>
              <a:rPr lang="en-US" dirty="0"/>
              <a:t>Consider strategies to address low outcome measures</a:t>
            </a:r>
          </a:p>
          <a:p>
            <a:pPr lvl="2"/>
            <a:r>
              <a:rPr lang="en-US" dirty="0"/>
              <a:t>Implement, collect, and evaluate – the assessment cycle</a:t>
            </a:r>
          </a:p>
          <a:p>
            <a:pPr lvl="1"/>
            <a:r>
              <a:rPr lang="en-US" dirty="0"/>
              <a:t>Are all your students doing well?</a:t>
            </a:r>
          </a:p>
          <a:p>
            <a:pPr lvl="2"/>
            <a:r>
              <a:rPr lang="en-US" dirty="0"/>
              <a:t>Averages can hide problems. Are under-prepared or under-represented students performing as well as other students? </a:t>
            </a:r>
          </a:p>
          <a:p>
            <a:pPr marL="457200" lvl="1" indent="0" algn="ctr">
              <a:buNone/>
            </a:pPr>
            <a:r>
              <a:rPr lang="en-US" dirty="0"/>
              <a:t>Questions?</a:t>
            </a:r>
          </a:p>
          <a:p>
            <a:pPr marL="457200" lvl="1" indent="0" algn="ctr">
              <a:buNone/>
            </a:pPr>
            <a:endParaRPr lang="en-US" dirty="0"/>
          </a:p>
          <a:p>
            <a:pPr marL="457200" lvl="1" indent="0" algn="ctr">
              <a:buNone/>
            </a:pPr>
            <a:r>
              <a:rPr lang="en-US" dirty="0"/>
              <a:t>THANK YOU!</a:t>
            </a:r>
          </a:p>
        </p:txBody>
      </p:sp>
    </p:spTree>
    <p:extLst>
      <p:ext uri="{BB962C8B-B14F-4D97-AF65-F5344CB8AC3E}">
        <p14:creationId xmlns:p14="http://schemas.microsoft.com/office/powerpoint/2010/main" val="282649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8715"/>
          </a:xfrm>
        </p:spPr>
        <p:txBody>
          <a:bodyPr/>
          <a:lstStyle/>
          <a:p>
            <a:r>
              <a:rPr lang="en-US" dirty="0"/>
              <a:t>Levels of assessment</a:t>
            </a:r>
          </a:p>
        </p:txBody>
      </p:sp>
      <p:sp>
        <p:nvSpPr>
          <p:cNvPr id="3" name="Content Placeholder 2"/>
          <p:cNvSpPr>
            <a:spLocks noGrp="1"/>
          </p:cNvSpPr>
          <p:nvPr>
            <p:ph idx="1"/>
          </p:nvPr>
        </p:nvSpPr>
        <p:spPr>
          <a:xfrm>
            <a:off x="677334" y="1661747"/>
            <a:ext cx="8596668" cy="4379616"/>
          </a:xfrm>
        </p:spPr>
        <p:txBody>
          <a:bodyPr/>
          <a:lstStyle/>
          <a:p>
            <a:r>
              <a:rPr lang="en-US" dirty="0"/>
              <a:t>Course-level</a:t>
            </a:r>
          </a:p>
          <a:p>
            <a:pPr lvl="1"/>
            <a:r>
              <a:rPr lang="en-US" dirty="0"/>
              <a:t>Assessment, reflection, discussion – which informs:</a:t>
            </a:r>
          </a:p>
          <a:p>
            <a:r>
              <a:rPr lang="en-US" dirty="0"/>
              <a:t>Department/Program-level</a:t>
            </a:r>
          </a:p>
          <a:p>
            <a:pPr lvl="1"/>
            <a:r>
              <a:rPr lang="en-US" dirty="0"/>
              <a:t>External accreditation (ABET, ACEN, NASD, etc.) and/or internal processes driven by the Utah System of Higher Education – which informs:</a:t>
            </a:r>
          </a:p>
          <a:p>
            <a:r>
              <a:rPr lang="en-US" dirty="0"/>
              <a:t>Institutional-level</a:t>
            </a:r>
          </a:p>
          <a:p>
            <a:pPr lvl="1"/>
            <a:r>
              <a:rPr lang="en-US" dirty="0"/>
              <a:t>Northwest Council on Colleges and Universities – NWCCU</a:t>
            </a:r>
          </a:p>
          <a:p>
            <a:pPr lvl="1"/>
            <a:r>
              <a:rPr lang="en-US" dirty="0"/>
              <a:t>We have just begun writing the self-study for our Year 7 accreditation visit, which will occur in the fall of 2021.</a:t>
            </a:r>
          </a:p>
          <a:p>
            <a:pPr marL="457200" lvl="1" indent="0" algn="ctr">
              <a:buNone/>
            </a:pPr>
            <a:endParaRPr lang="en-US" b="1" dirty="0"/>
          </a:p>
          <a:p>
            <a:pPr marL="457200" lvl="1" indent="0" algn="ctr">
              <a:buNone/>
            </a:pPr>
            <a:r>
              <a:rPr lang="en-US" b="1" dirty="0"/>
              <a:t>Where do you have an impact?</a:t>
            </a:r>
          </a:p>
        </p:txBody>
      </p:sp>
    </p:spTree>
    <p:extLst>
      <p:ext uri="{BB962C8B-B14F-4D97-AF65-F5344CB8AC3E}">
        <p14:creationId xmlns:p14="http://schemas.microsoft.com/office/powerpoint/2010/main" val="370215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 everyone’s favorite word!</a:t>
            </a:r>
          </a:p>
        </p:txBody>
      </p:sp>
      <p:sp>
        <p:nvSpPr>
          <p:cNvPr id="3" name="Content Placeholder 2"/>
          <p:cNvSpPr>
            <a:spLocks noGrp="1"/>
          </p:cNvSpPr>
          <p:nvPr>
            <p:ph idx="1"/>
          </p:nvPr>
        </p:nvSpPr>
        <p:spPr>
          <a:xfrm>
            <a:off x="677334" y="1559169"/>
            <a:ext cx="8596668" cy="4482193"/>
          </a:xfrm>
        </p:spPr>
        <p:txBody>
          <a:bodyPr>
            <a:normAutofit lnSpcReduction="10000"/>
          </a:bodyPr>
          <a:lstStyle/>
          <a:p>
            <a:r>
              <a:rPr lang="en-US" dirty="0"/>
              <a:t>While assessment is driven by our accreditation processes, it is critical for determining the extent to which our students are achieving program outcomes.</a:t>
            </a:r>
          </a:p>
          <a:p>
            <a:pPr lvl="1"/>
            <a:r>
              <a:rPr lang="en-US" dirty="0"/>
              <a:t>Accountability and improvement</a:t>
            </a:r>
          </a:p>
          <a:p>
            <a:pPr lvl="1"/>
            <a:r>
              <a:rPr lang="en-US" dirty="0"/>
              <a:t>Program outcomes are developed by the program faculty and identify the skills, knowledge, and attitudes students will develop as they move through their academic programs.</a:t>
            </a:r>
          </a:p>
          <a:p>
            <a:r>
              <a:rPr lang="en-US" dirty="0"/>
              <a:t>Some examples from the recently revised accreditation standards:</a:t>
            </a:r>
          </a:p>
          <a:p>
            <a:pPr lvl="1"/>
            <a:r>
              <a:rPr lang="en-US" b="1" dirty="0"/>
              <a:t>1.C.2</a:t>
            </a:r>
            <a:r>
              <a:rPr lang="en-US" dirty="0"/>
              <a:t> The institution awards credit, degrees, certificates, or credentials for programs that are </a:t>
            </a:r>
            <a:r>
              <a:rPr lang="en-US" b="1" dirty="0"/>
              <a:t>based upon student learning and learning outcomes </a:t>
            </a:r>
            <a:r>
              <a:rPr lang="en-US" dirty="0"/>
              <a:t>that offer an appropriate breadth, depth, sequencing, and synthesis of learning.</a:t>
            </a:r>
          </a:p>
          <a:p>
            <a:pPr lvl="1"/>
            <a:r>
              <a:rPr lang="en-US" b="1" dirty="0"/>
              <a:t>1.C.5</a:t>
            </a:r>
            <a:r>
              <a:rPr lang="en-US" dirty="0"/>
              <a:t> The institution engages in an effective system of assessment to evaluate the quality of learning in its programs. The institution recognizes the central role of faculty to establish curricula, assess student learning, and improve instructional programs.</a:t>
            </a:r>
          </a:p>
        </p:txBody>
      </p:sp>
    </p:spTree>
    <p:extLst>
      <p:ext uri="{BB962C8B-B14F-4D97-AF65-F5344CB8AC3E}">
        <p14:creationId xmlns:p14="http://schemas.microsoft.com/office/powerpoint/2010/main" val="1724353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Integrated Course Design Approach</a:t>
            </a:r>
          </a:p>
        </p:txBody>
      </p:sp>
      <p:pic>
        <p:nvPicPr>
          <p:cNvPr id="4" name="Content Placeholder 3"/>
          <p:cNvPicPr>
            <a:picLocks noGrp="1" noChangeAspect="1"/>
          </p:cNvPicPr>
          <p:nvPr>
            <p:ph idx="1"/>
          </p:nvPr>
        </p:nvPicPr>
        <p:blipFill>
          <a:blip r:embed="rId3"/>
          <a:stretch>
            <a:fillRect/>
          </a:stretch>
        </p:blipFill>
        <p:spPr>
          <a:xfrm>
            <a:off x="1640867" y="1863092"/>
            <a:ext cx="6669602" cy="3755461"/>
          </a:xfrm>
          <a:prstGeom prst="rect">
            <a:avLst/>
          </a:prstGeom>
        </p:spPr>
      </p:pic>
      <p:sp>
        <p:nvSpPr>
          <p:cNvPr id="5" name="TextBox 4"/>
          <p:cNvSpPr txBox="1"/>
          <p:nvPr/>
        </p:nvSpPr>
        <p:spPr>
          <a:xfrm>
            <a:off x="791308" y="6339254"/>
            <a:ext cx="5671038" cy="523220"/>
          </a:xfrm>
          <a:prstGeom prst="rect">
            <a:avLst/>
          </a:prstGeom>
          <a:noFill/>
        </p:spPr>
        <p:txBody>
          <a:bodyPr wrap="square" rtlCol="0">
            <a:spAutoFit/>
          </a:bodyPr>
          <a:lstStyle/>
          <a:p>
            <a:r>
              <a:rPr lang="en-US" sz="1000" dirty="0"/>
              <a:t>Fink, L.D., (2013). </a:t>
            </a:r>
            <a:r>
              <a:rPr lang="en-US" sz="1000" i="1" dirty="0"/>
              <a:t>Creating Significant Learning Experiences. </a:t>
            </a:r>
            <a:r>
              <a:rPr lang="en-US" sz="1000" dirty="0" err="1"/>
              <a:t>Jossey</a:t>
            </a:r>
            <a:r>
              <a:rPr lang="en-US" sz="1000" dirty="0"/>
              <a:t>-Bass, San Francisco, CA.</a:t>
            </a:r>
          </a:p>
          <a:p>
            <a:endParaRPr lang="en-US" dirty="0"/>
          </a:p>
        </p:txBody>
      </p:sp>
      <p:sp>
        <p:nvSpPr>
          <p:cNvPr id="8" name="Rectangle 7"/>
          <p:cNvSpPr/>
          <p:nvPr/>
        </p:nvSpPr>
        <p:spPr>
          <a:xfrm>
            <a:off x="3766041" y="5877589"/>
            <a:ext cx="2419253" cy="923330"/>
          </a:xfrm>
          <a:prstGeom prst="rect">
            <a:avLst/>
          </a:prstGeom>
          <a:noFill/>
        </p:spPr>
        <p:txBody>
          <a:bodyPr wrap="none" lIns="91440" tIns="45720" rIns="91440" bIns="45720">
            <a:prstTxWarp prst="textArchUp">
              <a:avLst/>
            </a:prstTxWarp>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COVID!</a:t>
            </a:r>
          </a:p>
        </p:txBody>
      </p:sp>
    </p:spTree>
    <p:extLst>
      <p:ext uri="{BB962C8B-B14F-4D97-AF65-F5344CB8AC3E}">
        <p14:creationId xmlns:p14="http://schemas.microsoft.com/office/powerpoint/2010/main" val="284398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8377"/>
          </a:xfrm>
        </p:spPr>
        <p:txBody>
          <a:bodyPr/>
          <a:lstStyle/>
          <a:p>
            <a:r>
              <a:rPr lang="en-US" dirty="0"/>
              <a:t>Course Design – three approaches</a:t>
            </a:r>
          </a:p>
        </p:txBody>
      </p:sp>
      <p:sp>
        <p:nvSpPr>
          <p:cNvPr id="3" name="Content Placeholder 2"/>
          <p:cNvSpPr>
            <a:spLocks noGrp="1"/>
          </p:cNvSpPr>
          <p:nvPr>
            <p:ph idx="1"/>
          </p:nvPr>
        </p:nvSpPr>
        <p:spPr>
          <a:xfrm>
            <a:off x="677334" y="1397977"/>
            <a:ext cx="8596668" cy="4965516"/>
          </a:xfrm>
        </p:spPr>
        <p:txBody>
          <a:bodyPr>
            <a:normAutofit fontScale="55000" lnSpcReduction="20000"/>
          </a:bodyPr>
          <a:lstStyle/>
          <a:p>
            <a:r>
              <a:rPr lang="en-US" sz="2900" dirty="0"/>
              <a:t>A typical response to the challenge of prepping a new course is to ask yourself “what do I want to cover?”</a:t>
            </a:r>
          </a:p>
          <a:p>
            <a:pPr lvl="1"/>
            <a:r>
              <a:rPr lang="en-US" sz="2900" dirty="0"/>
              <a:t>How does that look in the courses you teach?</a:t>
            </a:r>
            <a:br>
              <a:rPr lang="en-US" sz="2900" dirty="0"/>
            </a:br>
            <a:endParaRPr lang="en-US" sz="2900" dirty="0"/>
          </a:p>
          <a:p>
            <a:r>
              <a:rPr lang="en-US" sz="2900" dirty="0"/>
              <a:t>A second option is to ask yourself “what activities do I want to include in the class?”</a:t>
            </a:r>
          </a:p>
          <a:p>
            <a:pPr lvl="1"/>
            <a:r>
              <a:rPr lang="en-US" sz="2900" dirty="0"/>
              <a:t>Maybe I’ll lecture about 2/3 of the time, provide case studies for 1/6 of the time, and conduct simulations the final 1/6 of the time.</a:t>
            </a:r>
          </a:p>
          <a:p>
            <a:pPr lvl="1"/>
            <a:endParaRPr lang="en-US" sz="2900" dirty="0"/>
          </a:p>
          <a:p>
            <a:r>
              <a:rPr lang="en-US" sz="2900" dirty="0"/>
              <a:t>How does course design differ when you ask yourself “what are the course outcomes my students need to master?”</a:t>
            </a:r>
          </a:p>
          <a:p>
            <a:pPr lvl="1"/>
            <a:r>
              <a:rPr lang="en-US" sz="2900" dirty="0"/>
              <a:t>This is the process of ‘backward design’.</a:t>
            </a:r>
          </a:p>
          <a:p>
            <a:pPr lvl="2"/>
            <a:r>
              <a:rPr lang="en-US" sz="2900" dirty="0"/>
              <a:t>Step 1 – determine what your students need to know or do by the end of the course</a:t>
            </a:r>
          </a:p>
          <a:p>
            <a:pPr lvl="2"/>
            <a:r>
              <a:rPr lang="en-US" sz="2900" dirty="0"/>
              <a:t>Step 2 – consider the type of assessment that will provide you with evidence of mastery</a:t>
            </a:r>
          </a:p>
          <a:p>
            <a:pPr lvl="2"/>
            <a:r>
              <a:rPr lang="en-US" sz="2900" dirty="0"/>
              <a:t>Step 3 – design your classroom strategies and learning activities</a:t>
            </a:r>
          </a:p>
          <a:p>
            <a:pPr lvl="1"/>
            <a:r>
              <a:rPr lang="en-US" sz="2900" dirty="0"/>
              <a:t>Are you aware of the outcomes that your course(s) should cover?</a:t>
            </a:r>
          </a:p>
          <a:p>
            <a:endParaRPr lang="en-US" dirty="0"/>
          </a:p>
        </p:txBody>
      </p:sp>
    </p:spTree>
    <p:extLst>
      <p:ext uri="{BB962C8B-B14F-4D97-AF65-F5344CB8AC3E}">
        <p14:creationId xmlns:p14="http://schemas.microsoft.com/office/powerpoint/2010/main" val="4155371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7169"/>
          </a:xfrm>
        </p:spPr>
        <p:txBody>
          <a:bodyPr/>
          <a:lstStyle/>
          <a:p>
            <a:r>
              <a:rPr lang="en-US" dirty="0"/>
              <a:t>Program and Area Outcomes</a:t>
            </a:r>
          </a:p>
        </p:txBody>
      </p:sp>
      <p:sp>
        <p:nvSpPr>
          <p:cNvPr id="3" name="Content Placeholder 2"/>
          <p:cNvSpPr>
            <a:spLocks noGrp="1"/>
          </p:cNvSpPr>
          <p:nvPr>
            <p:ph idx="1"/>
          </p:nvPr>
        </p:nvSpPr>
        <p:spPr>
          <a:xfrm>
            <a:off x="677334" y="1703389"/>
            <a:ext cx="8596668" cy="3880773"/>
          </a:xfrm>
        </p:spPr>
        <p:txBody>
          <a:bodyPr/>
          <a:lstStyle/>
          <a:p>
            <a:pPr lvl="1"/>
            <a:r>
              <a:rPr lang="en-US" dirty="0"/>
              <a:t>A curriculum map provides a visual alignment between instruction with desired program competencies</a:t>
            </a:r>
          </a:p>
          <a:p>
            <a:pPr lvl="1"/>
            <a:r>
              <a:rPr lang="en-US" dirty="0"/>
              <a:t>Find your program’s outcomes</a:t>
            </a:r>
          </a:p>
          <a:p>
            <a:pPr lvl="2"/>
            <a:r>
              <a:rPr lang="en-US" dirty="0"/>
              <a:t>http://Weber.edu/ie – select ‘Department Assessment Results’, then select your college and department on the subsequent pages</a:t>
            </a:r>
          </a:p>
          <a:p>
            <a:pPr lvl="2"/>
            <a:r>
              <a:rPr lang="en-US" dirty="0"/>
              <a:t>When your department or program page is displayed, locate and open the ‘learning outcomes’ accordion.</a:t>
            </a:r>
          </a:p>
          <a:p>
            <a:pPr lvl="1"/>
            <a:r>
              <a:rPr lang="en-US" dirty="0"/>
              <a:t>Course level outcomes</a:t>
            </a:r>
          </a:p>
          <a:p>
            <a:pPr lvl="2"/>
            <a:r>
              <a:rPr lang="en-US" dirty="0"/>
              <a:t>On that same page select and open the ‘curriculum grid’ accordion.</a:t>
            </a:r>
          </a:p>
          <a:p>
            <a:pPr lvl="1"/>
            <a:r>
              <a:rPr lang="en-US" dirty="0"/>
              <a:t>General Education outcomes</a:t>
            </a:r>
          </a:p>
          <a:p>
            <a:pPr lvl="2"/>
            <a:r>
              <a:rPr lang="en-US" dirty="0"/>
              <a:t>http://weber.edu/gened</a:t>
            </a:r>
          </a:p>
        </p:txBody>
      </p:sp>
    </p:spTree>
    <p:extLst>
      <p:ext uri="{BB962C8B-B14F-4D97-AF65-F5344CB8AC3E}">
        <p14:creationId xmlns:p14="http://schemas.microsoft.com/office/powerpoint/2010/main" val="3637068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0792"/>
          </a:xfrm>
        </p:spPr>
        <p:txBody>
          <a:bodyPr/>
          <a:lstStyle/>
          <a:p>
            <a:r>
              <a:rPr lang="en-US" dirty="0"/>
              <a:t>Align Outcomes</a:t>
            </a:r>
          </a:p>
        </p:txBody>
      </p:sp>
      <p:sp>
        <p:nvSpPr>
          <p:cNvPr id="3" name="Content Placeholder 2"/>
          <p:cNvSpPr>
            <a:spLocks noGrp="1"/>
          </p:cNvSpPr>
          <p:nvPr>
            <p:ph idx="1"/>
          </p:nvPr>
        </p:nvSpPr>
        <p:spPr>
          <a:xfrm>
            <a:off x="677334" y="1633051"/>
            <a:ext cx="8596668" cy="4467124"/>
          </a:xfrm>
        </p:spPr>
        <p:txBody>
          <a:bodyPr>
            <a:normAutofit/>
          </a:bodyPr>
          <a:lstStyle/>
          <a:p>
            <a:r>
              <a:rPr lang="en-US" dirty="0"/>
              <a:t>Identify the program-level outcome</a:t>
            </a:r>
          </a:p>
          <a:p>
            <a:r>
              <a:rPr lang="en-US" dirty="0"/>
              <a:t>Articulate the course-level outcome(s) that aligns with the program-level outcome</a:t>
            </a:r>
          </a:p>
          <a:p>
            <a:pPr lvl="1"/>
            <a:r>
              <a:rPr lang="en-US" dirty="0"/>
              <a:t>What will students know, value, and be able to do by the end of the course?</a:t>
            </a:r>
          </a:p>
          <a:p>
            <a:r>
              <a:rPr lang="en-US" dirty="0"/>
              <a:t>Determine, then design assessment methods</a:t>
            </a:r>
          </a:p>
          <a:p>
            <a:pPr lvl="1"/>
            <a:r>
              <a:rPr lang="en-US" dirty="0"/>
              <a:t>What assessment methods will provide evidence that students have achieved the course outcome? How will feedback be given to students regarding their achievement of the outcomes? What assessment methods will help to inform and improve student progress toward achievement of the outcome(s)?</a:t>
            </a:r>
          </a:p>
          <a:p>
            <a:r>
              <a:rPr lang="en-US" dirty="0"/>
              <a:t>Design learning experiences</a:t>
            </a:r>
          </a:p>
          <a:p>
            <a:pPr lvl="1"/>
            <a:r>
              <a:rPr lang="en-US" dirty="0"/>
              <a:t>What learning experiences will students actively engage in as they progress towards this learning outcome? What learning activities will support students in their ability to achieve the course outcomes? What activities will prepare your students to succeed on your designated assessments?</a:t>
            </a:r>
          </a:p>
          <a:p>
            <a:endParaRPr lang="en-US" dirty="0"/>
          </a:p>
          <a:p>
            <a:endParaRPr lang="en-US" dirty="0"/>
          </a:p>
        </p:txBody>
      </p:sp>
    </p:spTree>
    <p:extLst>
      <p:ext uri="{BB962C8B-B14F-4D97-AF65-F5344CB8AC3E}">
        <p14:creationId xmlns:p14="http://schemas.microsoft.com/office/powerpoint/2010/main" val="1477148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3546"/>
          </a:xfrm>
        </p:spPr>
        <p:txBody>
          <a:bodyPr/>
          <a:lstStyle/>
          <a:p>
            <a:r>
              <a:rPr lang="en-US" dirty="0"/>
              <a:t>Design Assessment</a:t>
            </a:r>
          </a:p>
        </p:txBody>
      </p:sp>
      <p:sp>
        <p:nvSpPr>
          <p:cNvPr id="3" name="Content Placeholder 2"/>
          <p:cNvSpPr>
            <a:spLocks noGrp="1"/>
          </p:cNvSpPr>
          <p:nvPr>
            <p:ph idx="1"/>
          </p:nvPr>
        </p:nvSpPr>
        <p:spPr>
          <a:xfrm>
            <a:off x="677334" y="1521069"/>
            <a:ext cx="8596668" cy="4818185"/>
          </a:xfrm>
        </p:spPr>
        <p:txBody>
          <a:bodyPr>
            <a:normAutofit/>
          </a:bodyPr>
          <a:lstStyle/>
          <a:p>
            <a:r>
              <a:rPr lang="en-US" dirty="0"/>
              <a:t>Formative versus summative assessment</a:t>
            </a:r>
          </a:p>
          <a:p>
            <a:pPr lvl="1"/>
            <a:r>
              <a:rPr lang="en-US" dirty="0"/>
              <a:t>Formative assessment is characterized by:</a:t>
            </a:r>
          </a:p>
          <a:p>
            <a:pPr lvl="2"/>
            <a:r>
              <a:rPr lang="en-US" dirty="0"/>
              <a:t>Quick feedback</a:t>
            </a:r>
          </a:p>
          <a:p>
            <a:pPr lvl="2"/>
            <a:r>
              <a:rPr lang="en-US" dirty="0"/>
              <a:t>Low stakes</a:t>
            </a:r>
          </a:p>
          <a:p>
            <a:pPr lvl="2"/>
            <a:r>
              <a:rPr lang="en-US" dirty="0"/>
              <a:t>Repeated opportunity to master</a:t>
            </a:r>
          </a:p>
          <a:p>
            <a:pPr lvl="2"/>
            <a:r>
              <a:rPr lang="en-US" dirty="0"/>
              <a:t>Advances learning</a:t>
            </a:r>
          </a:p>
          <a:p>
            <a:pPr lvl="2"/>
            <a:r>
              <a:rPr lang="en-US" dirty="0"/>
              <a:t>Activates students as the owners of their own learning</a:t>
            </a:r>
          </a:p>
          <a:p>
            <a:pPr lvl="2"/>
            <a:r>
              <a:rPr lang="en-US" dirty="0"/>
              <a:t>Informs instruction</a:t>
            </a:r>
          </a:p>
          <a:p>
            <a:pPr lvl="1"/>
            <a:r>
              <a:rPr lang="en-US" dirty="0"/>
              <a:t>Summative assessment is characterized by:</a:t>
            </a:r>
          </a:p>
          <a:p>
            <a:pPr lvl="2"/>
            <a:r>
              <a:rPr lang="en-US" dirty="0"/>
              <a:t>Delayed or no feedback (i.e., final exam)</a:t>
            </a:r>
          </a:p>
          <a:p>
            <a:pPr lvl="2"/>
            <a:r>
              <a:rPr lang="en-US" dirty="0"/>
              <a:t>High stakes</a:t>
            </a:r>
          </a:p>
          <a:p>
            <a:pPr lvl="2"/>
            <a:r>
              <a:rPr lang="en-US" dirty="0"/>
              <a:t>An audit of skill mastery</a:t>
            </a:r>
          </a:p>
          <a:p>
            <a:pPr lvl="1"/>
            <a:r>
              <a:rPr lang="en-US" dirty="0"/>
              <a:t>Assessment data is collected from summative experiences</a:t>
            </a:r>
          </a:p>
          <a:p>
            <a:endParaRPr lang="en-US" dirty="0"/>
          </a:p>
        </p:txBody>
      </p:sp>
    </p:spTree>
    <p:extLst>
      <p:ext uri="{BB962C8B-B14F-4D97-AF65-F5344CB8AC3E}">
        <p14:creationId xmlns:p14="http://schemas.microsoft.com/office/powerpoint/2010/main" val="956090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3043</TotalTime>
  <Words>2051</Words>
  <Application>Microsoft Office PowerPoint</Application>
  <PresentationFormat>Widescreen</PresentationFormat>
  <Paragraphs>281</Paragraphs>
  <Slides>21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Trebuchet MS</vt:lpstr>
      <vt:lpstr>Wingdings 3</vt:lpstr>
      <vt:lpstr>Facet</vt:lpstr>
      <vt:lpstr>Outcomes &amp; Assessment</vt:lpstr>
      <vt:lpstr>Session Outcomes</vt:lpstr>
      <vt:lpstr>Levels of assessment</vt:lpstr>
      <vt:lpstr>Assessment – everyone’s favorite word!</vt:lpstr>
      <vt:lpstr>An Integrated Course Design Approach</vt:lpstr>
      <vt:lpstr>Course Design – three approaches</vt:lpstr>
      <vt:lpstr>Program and Area Outcomes</vt:lpstr>
      <vt:lpstr>Align Outcomes</vt:lpstr>
      <vt:lpstr>Design Assessment</vt:lpstr>
      <vt:lpstr>Aligning Outcomes, Activities, and Assessment</vt:lpstr>
      <vt:lpstr>Alignment example:</vt:lpstr>
      <vt:lpstr>Match the assessment to the learning goal</vt:lpstr>
      <vt:lpstr>Gathering, Interpreting, and Reporting</vt:lpstr>
      <vt:lpstr>Wait – I grade all the time…. Isn’t that assessment?</vt:lpstr>
      <vt:lpstr>Grades vs Outcomes Illustrated</vt:lpstr>
      <vt:lpstr>PowerPoint Presentation</vt:lpstr>
      <vt:lpstr>PowerPoint Presentation</vt:lpstr>
      <vt:lpstr>Using Canvas for Assessment</vt:lpstr>
      <vt:lpstr>Canvas Rubric Example</vt:lpstr>
      <vt:lpstr>Aligning Questions to Outcomes in Chi</vt:lpstr>
      <vt:lpstr>And finally, reflection and action… </vt:lpstr>
    </vt:vector>
  </TitlesOfParts>
  <Company>Weber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Outcomes &amp; Assessment</dc:title>
  <dc:creator>Windows User</dc:creator>
  <cp:lastModifiedBy>Windows User</cp:lastModifiedBy>
  <cp:revision>51</cp:revision>
  <dcterms:created xsi:type="dcterms:W3CDTF">2020-07-26T02:03:51Z</dcterms:created>
  <dcterms:modified xsi:type="dcterms:W3CDTF">2020-07-28T19:06:08Z</dcterms:modified>
</cp:coreProperties>
</file>